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4"/>
  </p:sldMasterIdLst>
  <p:notesMasterIdLst>
    <p:notesMasterId r:id="rId16"/>
  </p:notesMasterIdLst>
  <p:sldIdLst>
    <p:sldId id="652" r:id="rId5"/>
    <p:sldId id="668" r:id="rId6"/>
    <p:sldId id="675" r:id="rId7"/>
    <p:sldId id="678" r:id="rId8"/>
    <p:sldId id="679" r:id="rId9"/>
    <p:sldId id="680" r:id="rId10"/>
    <p:sldId id="681" r:id="rId11"/>
    <p:sldId id="682" r:id="rId12"/>
    <p:sldId id="683" r:id="rId13"/>
    <p:sldId id="684" r:id="rId14"/>
    <p:sldId id="6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944483-391B-25C5-F1AC-70462B36DB3A}" name="Mundt, Jennifer" initials="MJ" userId="S::Jennifer.Mundt@nccommerce.com::b3c75537-e7a9-49b5-8c2f-f172e7b054ed" providerId="AD"/>
  <p188:author id="{3512DEAB-286F-8F48-038D-5FBC0B4FCED4}" name="Hardin, John W" initials="JH" userId="Hardin, John W" providerId="None"/>
  <p188:author id="{0D6D4AC4-4FAF-E250-4410-4DEEE7D2E8FB}" name="Andy Geissbuehler" initials="AG" userId="Andy Geissbuehl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r, Jeremy M" initials="TJM" lastIdx="16" clrIdx="0">
    <p:extLst>
      <p:ext uri="{19B8F6BF-5375-455C-9EA6-DF929625EA0E}">
        <p15:presenceInfo xmlns:p15="http://schemas.microsoft.com/office/powerpoint/2012/main" userId="S::jeremy.tarr@nc.gov::b05a4b32-3dd1-47e6-94f6-cff15dcb0497" providerId="AD"/>
      </p:ext>
    </p:extLst>
  </p:cmAuthor>
  <p:cmAuthor id="2" name="Mundt, Jennifer" initials="JM" lastIdx="8" clrIdx="1">
    <p:extLst>
      <p:ext uri="{19B8F6BF-5375-455C-9EA6-DF929625EA0E}">
        <p15:presenceInfo xmlns:p15="http://schemas.microsoft.com/office/powerpoint/2012/main" userId="Mundt, Jennifer" providerId="None"/>
      </p:ext>
    </p:extLst>
  </p:cmAuthor>
  <p:cmAuthor id="3" name="John Hardin" initials="JH" lastIdx="3" clrIdx="2">
    <p:extLst>
      <p:ext uri="{19B8F6BF-5375-455C-9EA6-DF929625EA0E}">
        <p15:presenceInfo xmlns:p15="http://schemas.microsoft.com/office/powerpoint/2012/main" userId="S::jhardin@nccommerce.com::be3ccf3e-1871-41c2-ab13-71cc8eede1fd" providerId="AD"/>
      </p:ext>
    </p:extLst>
  </p:cmAuthor>
  <p:cmAuthor id="4" name="Mundt, Jennifer" initials="MJ" lastIdx="3" clrIdx="3">
    <p:extLst>
      <p:ext uri="{19B8F6BF-5375-455C-9EA6-DF929625EA0E}">
        <p15:presenceInfo xmlns:p15="http://schemas.microsoft.com/office/powerpoint/2012/main" userId="S::jennifer.mundt@ncdenr.gov::7cf3ca41-8ba4-4772-8ab2-f55507f2af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991"/>
    <a:srgbClr val="288DC2"/>
    <a:srgbClr val="0070C8"/>
    <a:srgbClr val="0064C8"/>
    <a:srgbClr val="595959"/>
    <a:srgbClr val="1F497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11" autoAdjust="0"/>
    <p:restoredTop sz="94194" autoAdjust="0"/>
  </p:normalViewPr>
  <p:slideViewPr>
    <p:cSldViewPr snapToGrid="0">
      <p:cViewPr varScale="1">
        <p:scale>
          <a:sx n="80" d="100"/>
          <a:sy n="80" d="100"/>
        </p:scale>
        <p:origin x="11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2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din, John W" userId="be3ccf3e-1871-41c2-ab13-71cc8eede1fd" providerId="ADAL" clId="{50569128-D6C0-4D89-A4BB-87B23E4C66B0}"/>
    <pc:docChg chg="custSel modSld">
      <pc:chgData name="Hardin, John W" userId="be3ccf3e-1871-41c2-ab13-71cc8eede1fd" providerId="ADAL" clId="{50569128-D6C0-4D89-A4BB-87B23E4C66B0}" dt="2022-08-01T12:36:03.465" v="5" actId="20577"/>
      <pc:docMkLst>
        <pc:docMk/>
      </pc:docMkLst>
      <pc:sldChg chg="modSp mod">
        <pc:chgData name="Hardin, John W" userId="be3ccf3e-1871-41c2-ab13-71cc8eede1fd" providerId="ADAL" clId="{50569128-D6C0-4D89-A4BB-87B23E4C66B0}" dt="2022-08-01T12:35:34.806" v="3" actId="179"/>
        <pc:sldMkLst>
          <pc:docMk/>
          <pc:sldMk cId="2458683106" sldId="679"/>
        </pc:sldMkLst>
        <pc:graphicFrameChg chg="modGraphic">
          <ac:chgData name="Hardin, John W" userId="be3ccf3e-1871-41c2-ab13-71cc8eede1fd" providerId="ADAL" clId="{50569128-D6C0-4D89-A4BB-87B23E4C66B0}" dt="2022-08-01T12:35:34.806" v="3" actId="179"/>
          <ac:graphicFrameMkLst>
            <pc:docMk/>
            <pc:sldMk cId="2458683106" sldId="679"/>
            <ac:graphicFrameMk id="4" creationId="{DF7CCCCC-7395-444E-01CE-4C3C3939EC28}"/>
          </ac:graphicFrameMkLst>
        </pc:graphicFrameChg>
      </pc:sldChg>
      <pc:sldChg chg="modSp mod">
        <pc:chgData name="Hardin, John W" userId="be3ccf3e-1871-41c2-ab13-71cc8eede1fd" providerId="ADAL" clId="{50569128-D6C0-4D89-A4BB-87B23E4C66B0}" dt="2022-08-01T12:36:03.465" v="5" actId="20577"/>
        <pc:sldMkLst>
          <pc:docMk/>
          <pc:sldMk cId="1566606166" sldId="683"/>
        </pc:sldMkLst>
        <pc:graphicFrameChg chg="modGraphic">
          <ac:chgData name="Hardin, John W" userId="be3ccf3e-1871-41c2-ab13-71cc8eede1fd" providerId="ADAL" clId="{50569128-D6C0-4D89-A4BB-87B23E4C66B0}" dt="2022-08-01T12:36:03.465" v="5" actId="20577"/>
          <ac:graphicFrameMkLst>
            <pc:docMk/>
            <pc:sldMk cId="1566606166" sldId="683"/>
            <ac:graphicFrameMk id="4" creationId="{DF7CCCCC-7395-444E-01CE-4C3C3939EC2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43B3B-5DD1-441F-A222-1AA879ABEAA2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8D89E-F820-41F2-B371-6DDC2994B7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D89E-F820-41F2-B371-6DDC2994B7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45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outlines the first step (Review of Key Reports) in the two-step discovery process the subcommittee undertook. It lists the reports we reviewed. “Discovery” is important because the subcommittee wants to ensure that its work is based on accurate and up-to-date information about the state of the industry and its projected evolution going forward.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18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outlines the first step (Review of Key Reports) in the two-step discovery process the subcommittee undertook. It lists the reports we reviewed. “Discovery” is important because the subcommittee wants to ensure that its work is based on accurate and up-to-date information about the state of the industry and its projected evolution going forward.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7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This slide reviews our subcommittee’s charge.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3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outlines the first step (Review of Key Reports) in the two-step discovery process the subcommittee undertook. It lists the reports we reviewed. “Discovery” is important because the subcommittee wants to ensure that its work is based on accurate and up-to-date information about the state of the industry and its projected evolution going forward.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22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outlines the first step (Review of Key Reports) in the two-step discovery process the subcommittee undertook. It lists the reports we reviewed. “Discovery” is important because the subcommittee wants to ensure that its work is based on accurate and up-to-date information about the state of the industry and its projected evolution going forward.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79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outlines the first step (Review of Key Reports) in the two-step discovery process the subcommittee undertook. It lists the reports we reviewed. “Discovery” is important because the subcommittee wants to ensure that its work is based on accurate and up-to-date information about the state of the industry and its projected evolution going forward.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8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outlines the first step (Review of Key Reports) in the two-step discovery process the subcommittee undertook. It lists the reports we reviewed. “Discovery” is important because the subcommittee wants to ensure that its work is based on accurate and up-to-date information about the state of the industry and its projected evolution going forward.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81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outlines the first step (Review of Key Reports) in the two-step discovery process the subcommittee undertook. It lists the reports we reviewed. “Discovery” is important because the subcommittee wants to ensure that its work is based on accurate and up-to-date information about the state of the industry and its projected evolution going forward.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08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outlines the first step (Review of Key Reports) in the two-step discovery process the subcommittee undertook. It lists the reports we reviewed. “Discovery” is important because the subcommittee wants to ensure that its work is based on accurate and up-to-date information about the state of the industry and its projected evolution going forward.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62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outlines the first step (Review of Key Reports) in the two-step discovery process the subcommittee undertook. It lists the reports we reviewed. “Discovery” is important because the subcommittee wants to ensure that its work is based on accurate and up-to-date information about the state of the industry and its projected evolution going forward.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7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D7FC-0B68-A141-8FC6-15899EE83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30986-ADB3-AE41-8950-A55A435E7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921DC-91D9-3849-A0C5-7BD784F6F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98E6-947B-F843-A768-F4803C51D7A5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84046-5042-C441-8A0A-7FFD0353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20186-3886-8F46-A535-0FA8D232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DD058D-C3EE-EA4A-8BD1-89952A576DF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12274-DF15-6641-819F-8661B2FEB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90B3128-7999-934A-B958-D31633042961}"/>
              </a:ext>
            </a:extLst>
          </p:cNvPr>
          <p:cNvSpPr/>
          <p:nvPr userDrawn="1"/>
        </p:nvSpPr>
        <p:spPr>
          <a:xfrm>
            <a:off x="873457" y="1467441"/>
            <a:ext cx="2804308" cy="2804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70D2D6-74B1-4B4D-9438-CBCA0D72C011}"/>
              </a:ext>
            </a:extLst>
          </p:cNvPr>
          <p:cNvSpPr/>
          <p:nvPr userDrawn="1"/>
        </p:nvSpPr>
        <p:spPr>
          <a:xfrm>
            <a:off x="587829" y="2441121"/>
            <a:ext cx="3241221" cy="2041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22475C-9E7C-404F-BFDE-6BAB9D1B40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11" y="410628"/>
            <a:ext cx="4565363" cy="590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2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16157-516A-464C-A98B-AF493C178C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7A5B4-DC3B-3F40-8F4A-FE661FC70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BBC50-AC8E-BA40-9919-EC0D8FC3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5814-256C-AF49-A5C3-40E473AF7CBA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5D421-6675-7644-8080-2B7B7C91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4D700-AE19-344E-8AB6-B39EC3F3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DD058D-C3EE-EA4A-8BD1-89952A576D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5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F07046-5E37-1143-9FBC-17C949B17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4" t="31850" r="-1414" b="64005"/>
          <a:stretch/>
        </p:blipFill>
        <p:spPr>
          <a:xfrm>
            <a:off x="4050030" y="6561835"/>
            <a:ext cx="6858000" cy="28425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7F985-EE37-4F41-B5F7-0C4F2EAD1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5E8F-C14B-5C46-A77F-C52ADBCB4920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5B150-AEF9-5F44-8F60-2CBBB6B9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7FF4FB-F8DA-0346-818A-8E6E98E0D8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58" b="49375"/>
          <a:stretch/>
        </p:blipFill>
        <p:spPr>
          <a:xfrm>
            <a:off x="1" y="5483638"/>
            <a:ext cx="12192000" cy="13859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C7AE4E-7365-7447-A5C7-F9F3F77FED18}"/>
              </a:ext>
            </a:extLst>
          </p:cNvPr>
          <p:cNvSpPr/>
          <p:nvPr userDrawn="1"/>
        </p:nvSpPr>
        <p:spPr>
          <a:xfrm>
            <a:off x="11765292" y="6593324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DDD058D-C3EE-EA4A-8BD1-89952A576DF8}" type="slidenum">
              <a:rPr lang="en-US" sz="1200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2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EB4C02-DEEF-8441-9B34-9AEAA2D96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0DC89-46A1-1C45-B6D0-15ED053F9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38F3A-547F-1641-B695-D4E52137C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75E8F-C14B-5C46-A77F-C52ADBCB4920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B21FC-C0D3-CD45-8B43-C5DA57B6D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DB4080-AF39-474A-8878-9B84361ACFB3}"/>
              </a:ext>
            </a:extLst>
          </p:cNvPr>
          <p:cNvSpPr/>
          <p:nvPr userDrawn="1"/>
        </p:nvSpPr>
        <p:spPr>
          <a:xfrm>
            <a:off x="11650992" y="6488668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DDD058D-C3EE-EA4A-8BD1-89952A576D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1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9" r:id="rId2"/>
    <p:sldLayoutId id="214748368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BC8332D5-41F4-A14C-B7B5-84FB37950375}"/>
              </a:ext>
            </a:extLst>
          </p:cNvPr>
          <p:cNvSpPr txBox="1">
            <a:spLocks/>
          </p:cNvSpPr>
          <p:nvPr/>
        </p:nvSpPr>
        <p:spPr>
          <a:xfrm>
            <a:off x="3739536" y="2317082"/>
            <a:ext cx="8223863" cy="614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1200" cap="all" dirty="0">
                <a:solidFill>
                  <a:srgbClr val="1F497D"/>
                </a:solidFill>
              </a:rPr>
              <a:t>NC Taskforce for offshore wind economic resource strategies (Nc TOWERS)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1200" cap="all" dirty="0">
                <a:solidFill>
                  <a:srgbClr val="1F497D"/>
                </a:solidFill>
              </a:rPr>
              <a:t>Thursday, August 4, 2022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3918A57-C77F-3F4F-AE1E-C353F37A86CF}"/>
              </a:ext>
            </a:extLst>
          </p:cNvPr>
          <p:cNvSpPr txBox="1">
            <a:spLocks/>
          </p:cNvSpPr>
          <p:nvPr/>
        </p:nvSpPr>
        <p:spPr>
          <a:xfrm>
            <a:off x="4914900" y="3875263"/>
            <a:ext cx="7048499" cy="614779"/>
          </a:xfrm>
          <a:prstGeom prst="rect">
            <a:avLst/>
          </a:prstGeom>
        </p:spPr>
        <p:txBody>
          <a:bodyPr vert="horz" lIns="91440" tIns="45720" rIns="91440" bIns="45720" numCol="3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Michele Querry, </a:t>
            </a:r>
            <a:r>
              <a:rPr kumimoji="0" lang="en-US" sz="1100" i="0" u="none" strike="noStrike" kern="1200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Co-Chair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Justin Sosne, </a:t>
            </a:r>
            <a:r>
              <a:rPr kumimoji="0" lang="en-US" sz="1100" i="0" u="none" strike="noStrike" kern="1200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Co-Chair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 Chung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Brian Clark</a:t>
            </a:r>
          </a:p>
          <a:p>
            <a:pPr marL="400050" marR="0" lvl="0" indent="3175" algn="l" defTabSz="108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Dave Goss</a:t>
            </a:r>
          </a:p>
          <a:p>
            <a:pPr marL="400050" marR="0" lvl="0" indent="3175" algn="l" defTabSz="108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Hayes Framme</a:t>
            </a:r>
          </a:p>
          <a:p>
            <a:pPr marL="400050" marR="0" lvl="0" indent="3175" algn="l" defTabSz="108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Katharine Kollins</a:t>
            </a:r>
          </a:p>
          <a:p>
            <a:pPr marL="400050" marR="0" lvl="0" indent="3175" algn="l" defTabSz="108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Bob Peele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100" cap="all" dirty="0">
                <a:solidFill>
                  <a:srgbClr val="1F497D"/>
                </a:solidFill>
              </a:rPr>
              <a:t>John Hardin, </a:t>
            </a:r>
            <a:r>
              <a:rPr lang="en-US" sz="1100" dirty="0">
                <a:solidFill>
                  <a:srgbClr val="1F497D"/>
                </a:solidFill>
              </a:rPr>
              <a:t>Staff Liaison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100" cap="all" dirty="0">
                <a:solidFill>
                  <a:srgbClr val="1F497D"/>
                </a:solidFill>
              </a:rPr>
              <a:t>Susan FLEETWOOD, S</a:t>
            </a:r>
            <a:r>
              <a:rPr lang="en-US" sz="1100" dirty="0">
                <a:solidFill>
                  <a:srgbClr val="1F497D"/>
                </a:solidFill>
              </a:rPr>
              <a:t>taff Liaison</a:t>
            </a:r>
            <a:endParaRPr kumimoji="0" lang="en-US" sz="1100" i="0" u="none" strike="noStrike" kern="1200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1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34219B-174B-D14A-B431-27676B87F47C}"/>
              </a:ext>
            </a:extLst>
          </p:cNvPr>
          <p:cNvSpPr txBox="1">
            <a:spLocks/>
          </p:cNvSpPr>
          <p:nvPr/>
        </p:nvSpPr>
        <p:spPr>
          <a:xfrm>
            <a:off x="3348005" y="2800963"/>
            <a:ext cx="8615394" cy="881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 sz="4000" b="1" cap="small" dirty="0"/>
              <a:t> </a:t>
            </a:r>
            <a:r>
              <a:rPr lang="en-US" b="1" dirty="0"/>
              <a:t>Economic Opportunity &amp; </a:t>
            </a:r>
          </a:p>
          <a:p>
            <a:pPr lvl="0">
              <a:lnSpc>
                <a:spcPct val="80000"/>
              </a:lnSpc>
            </a:pPr>
            <a:r>
              <a:rPr lang="en-US" b="1" dirty="0"/>
              <a:t>Business Development Subcommittee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3825FA-256E-F54A-95FB-45FA3A81828C}"/>
              </a:ext>
            </a:extLst>
          </p:cNvPr>
          <p:cNvSpPr/>
          <p:nvPr/>
        </p:nvSpPr>
        <p:spPr>
          <a:xfrm>
            <a:off x="1330337" y="4211372"/>
            <a:ext cx="1806520" cy="515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>
              <a:lnSpc>
                <a:spcPct val="120000"/>
              </a:lnSpc>
            </a:pPr>
            <a:r>
              <a:rPr lang="en-US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www.nccommerce.com</a:t>
            </a:r>
            <a:endParaRPr lang="en-US" sz="120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685800">
              <a:lnSpc>
                <a:spcPct val="120000"/>
              </a:lnSpc>
            </a:pPr>
            <a:endParaRPr lang="en-US" sz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8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8482" y="168317"/>
            <a:ext cx="11828736" cy="14369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800" b="1" dirty="0">
                <a:solidFill>
                  <a:srgbClr val="288DC2"/>
                </a:solidFill>
              </a:rPr>
              <a:t>Economic Opportunity &amp; Business Development Subcomm.</a:t>
            </a:r>
            <a:br>
              <a:rPr lang="en-US" sz="3800" b="1" dirty="0">
                <a:solidFill>
                  <a:srgbClr val="288DC2"/>
                </a:solidFill>
              </a:rPr>
            </a:br>
            <a:r>
              <a:rPr lang="en-US" sz="3200" i="1" u="sng" dirty="0">
                <a:solidFill>
                  <a:srgbClr val="288DC2"/>
                </a:solidFill>
                <a:latin typeface="+mn-lt"/>
              </a:rPr>
              <a:t>(3) Site Preparation</a:t>
            </a:r>
            <a:r>
              <a:rPr lang="en-US" sz="3200" i="1" dirty="0">
                <a:solidFill>
                  <a:srgbClr val="288DC2"/>
                </a:solidFill>
              </a:rPr>
              <a:t> Workstream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7CCCCC-7395-444E-01CE-4C3C3939E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355256"/>
              </p:ext>
            </p:extLst>
          </p:nvPr>
        </p:nvGraphicFramePr>
        <p:xfrm>
          <a:off x="664580" y="1628440"/>
          <a:ext cx="11060575" cy="3788132"/>
        </p:xfrm>
        <a:graphic>
          <a:graphicData uri="http://schemas.openxmlformats.org/drawingml/2006/table">
            <a:tbl>
              <a:tblPr firstRow="1" firstCol="1" bandRow="1"/>
              <a:tblGrid>
                <a:gridCol w="2025148">
                  <a:extLst>
                    <a:ext uri="{9D8B030D-6E8A-4147-A177-3AD203B41FA5}">
                      <a16:colId xmlns:a16="http://schemas.microsoft.com/office/drawing/2014/main" val="2136117228"/>
                    </a:ext>
                  </a:extLst>
                </a:gridCol>
                <a:gridCol w="4940149">
                  <a:extLst>
                    <a:ext uri="{9D8B030D-6E8A-4147-A177-3AD203B41FA5}">
                      <a16:colId xmlns:a16="http://schemas.microsoft.com/office/drawing/2014/main" val="188258296"/>
                    </a:ext>
                  </a:extLst>
                </a:gridCol>
                <a:gridCol w="1924428">
                  <a:extLst>
                    <a:ext uri="{9D8B030D-6E8A-4147-A177-3AD203B41FA5}">
                      <a16:colId xmlns:a16="http://schemas.microsoft.com/office/drawing/2014/main" val="469545733"/>
                    </a:ext>
                  </a:extLst>
                </a:gridCol>
                <a:gridCol w="2170850">
                  <a:extLst>
                    <a:ext uri="{9D8B030D-6E8A-4147-A177-3AD203B41FA5}">
                      <a16:colId xmlns:a16="http://schemas.microsoft.com/office/drawing/2014/main" val="3182372878"/>
                    </a:ext>
                  </a:extLst>
                </a:gridCol>
              </a:tblGrid>
              <a:tr h="862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Targeted Activity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Tasks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Subcommittee Champion(s)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Completion Date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133907"/>
                  </a:ext>
                </a:extLst>
              </a:tr>
              <a:tr h="1497558">
                <a:tc>
                  <a:txBody>
                    <a:bodyPr/>
                    <a:lstStyle/>
                    <a:p>
                      <a:pPr marL="287338" marR="0" indent="-28733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and Assess Available Sites with Direct Water Access or that are Well Suited for OSW Supply Chain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0188" marR="0" lvl="0" indent="-207963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 “ideal” site parameters needed for Tier 1 or 2 suppliers</a:t>
                      </a:r>
                    </a:p>
                    <a:p>
                      <a:pPr marL="230188" marR="0" lvl="0" indent="-207963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Survey coastal communities for details regarding available site with water access</a:t>
                      </a:r>
                    </a:p>
                    <a:p>
                      <a:pPr marL="230188" marR="0" lvl="0" indent="-207963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Update EDPNC buildings and sites database and make adjustments for OSW requirements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Dave Goss, Anders Victor &amp; Bob Peele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indent="-173038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2022 (research/survey)</a:t>
                      </a:r>
                    </a:p>
                    <a:p>
                      <a:pPr marL="173038" marR="0" indent="-173038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February/March 2023 (update database)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9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10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8482" y="168317"/>
            <a:ext cx="11828736" cy="14369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800" b="1" dirty="0">
                <a:solidFill>
                  <a:srgbClr val="288DC2"/>
                </a:solidFill>
              </a:rPr>
              <a:t>Economic Opportunity &amp; Business Development Subcomm.</a:t>
            </a:r>
            <a:br>
              <a:rPr lang="en-US" sz="3800" b="1" dirty="0">
                <a:solidFill>
                  <a:srgbClr val="288DC2"/>
                </a:solidFill>
              </a:rPr>
            </a:br>
            <a:r>
              <a:rPr lang="en-US" sz="3200" i="1" u="sng" dirty="0">
                <a:solidFill>
                  <a:srgbClr val="288DC2"/>
                </a:solidFill>
                <a:latin typeface="+mn-lt"/>
              </a:rPr>
              <a:t>(3) Site Preparation</a:t>
            </a:r>
            <a:r>
              <a:rPr lang="en-US" sz="3200" i="1" dirty="0">
                <a:solidFill>
                  <a:srgbClr val="288DC2"/>
                </a:solidFill>
              </a:rPr>
              <a:t> Workstream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7CCCCC-7395-444E-01CE-4C3C3939E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4730"/>
              </p:ext>
            </p:extLst>
          </p:nvPr>
        </p:nvGraphicFramePr>
        <p:xfrm>
          <a:off x="664580" y="1628440"/>
          <a:ext cx="10910104" cy="3026132"/>
        </p:xfrm>
        <a:graphic>
          <a:graphicData uri="http://schemas.openxmlformats.org/drawingml/2006/table">
            <a:tbl>
              <a:tblPr firstRow="1" firstCol="1" bandRow="1"/>
              <a:tblGrid>
                <a:gridCol w="1997597">
                  <a:extLst>
                    <a:ext uri="{9D8B030D-6E8A-4147-A177-3AD203B41FA5}">
                      <a16:colId xmlns:a16="http://schemas.microsoft.com/office/drawing/2014/main" val="2136117228"/>
                    </a:ext>
                  </a:extLst>
                </a:gridCol>
                <a:gridCol w="4849793">
                  <a:extLst>
                    <a:ext uri="{9D8B030D-6E8A-4147-A177-3AD203B41FA5}">
                      <a16:colId xmlns:a16="http://schemas.microsoft.com/office/drawing/2014/main" val="188258296"/>
                    </a:ext>
                  </a:extLst>
                </a:gridCol>
                <a:gridCol w="1886673">
                  <a:extLst>
                    <a:ext uri="{9D8B030D-6E8A-4147-A177-3AD203B41FA5}">
                      <a16:colId xmlns:a16="http://schemas.microsoft.com/office/drawing/2014/main" val="469545733"/>
                    </a:ext>
                  </a:extLst>
                </a:gridCol>
                <a:gridCol w="2176041">
                  <a:extLst>
                    <a:ext uri="{9D8B030D-6E8A-4147-A177-3AD203B41FA5}">
                      <a16:colId xmlns:a16="http://schemas.microsoft.com/office/drawing/2014/main" val="3182372878"/>
                    </a:ext>
                  </a:extLst>
                </a:gridCol>
              </a:tblGrid>
              <a:tr h="862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Targeted Activity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Tasks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Subcommittee Champion(s)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Completion Date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133907"/>
                  </a:ext>
                </a:extLst>
              </a:tr>
              <a:tr h="1497558">
                <a:tc>
                  <a:txBody>
                    <a:bodyPr/>
                    <a:lstStyle/>
                    <a:p>
                      <a:pPr marL="287338" marR="0" indent="-28733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 startAt="2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Environmental Impact Statement (EIS) of Radio Island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0188" marR="0" lvl="0" indent="-207963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 and promote results of EIS conducted by NC Ports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Brian Clark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indent="-173038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Scoping meeting in August 2022</a:t>
                      </a:r>
                    </a:p>
                    <a:p>
                      <a:pPr marL="173038" marR="0" indent="-173038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+-18 months to execute EIS (December 2023)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9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29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3659" y="168318"/>
            <a:ext cx="11643541" cy="14369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800" b="1" dirty="0">
                <a:solidFill>
                  <a:srgbClr val="288DC2"/>
                </a:solidFill>
              </a:rPr>
              <a:t>Economic Opportunity &amp; Business Development Subcomm</a:t>
            </a:r>
            <a:r>
              <a:rPr lang="en-US" sz="3800" dirty="0">
                <a:solidFill>
                  <a:srgbClr val="288DC2"/>
                </a:solidFill>
              </a:rPr>
              <a:t>.</a:t>
            </a:r>
            <a:br>
              <a:rPr lang="en-US" sz="3800" dirty="0">
                <a:solidFill>
                  <a:srgbClr val="288DC2"/>
                </a:solidFill>
              </a:rPr>
            </a:br>
            <a:r>
              <a:rPr lang="en-US" sz="3200" i="1" dirty="0">
                <a:solidFill>
                  <a:srgbClr val="288DC2"/>
                </a:solidFill>
              </a:rPr>
              <a:t>Charge from Task Force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58B761-8082-4C55-9CC5-FE0547620ADE}"/>
              </a:ext>
            </a:extLst>
          </p:cNvPr>
          <p:cNvSpPr txBox="1"/>
          <p:nvPr/>
        </p:nvSpPr>
        <p:spPr>
          <a:xfrm>
            <a:off x="450009" y="1620369"/>
            <a:ext cx="11495315" cy="43704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>
              <a:spcAft>
                <a:spcPts val="1800"/>
              </a:spcAft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Research, evaluate, and recommend policies and programs to help grow NC’s OSW industry supply chain and build strategic economic partnerships</a:t>
            </a:r>
            <a:endParaRPr lang="en-US" sz="2800" b="1" i="1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Identify, articulate, map &amp; publicize strategic advantages, assets, and priorities</a:t>
            </a:r>
          </a:p>
          <a:p>
            <a:pPr marL="285750" marR="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Educate, assist &amp; train existing NC industries/companies about OSW opportunities</a:t>
            </a:r>
          </a:p>
          <a:p>
            <a:pPr marL="285750" marR="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 new industries/companies to NC to serve OSW opportunities</a:t>
            </a:r>
          </a:p>
          <a:p>
            <a:pPr marL="285750" marR="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new industries/companies/technologies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NC to serve OSW opportunities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organizations and entities with which to partner and champion outcomes</a:t>
            </a:r>
          </a:p>
          <a:p>
            <a:pPr marL="285750" marR="0" lvl="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OSW industry research, development,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91634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3659" y="168318"/>
            <a:ext cx="11643541" cy="14369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800" b="1" dirty="0">
                <a:solidFill>
                  <a:srgbClr val="288DC2"/>
                </a:solidFill>
              </a:rPr>
              <a:t>Economic Opportunity &amp; Business Development Subcomm</a:t>
            </a:r>
            <a:r>
              <a:rPr lang="en-US" sz="3800" dirty="0">
                <a:solidFill>
                  <a:srgbClr val="288DC2"/>
                </a:solidFill>
              </a:rPr>
              <a:t>.</a:t>
            </a:r>
            <a:br>
              <a:rPr lang="en-US" sz="3800" dirty="0">
                <a:solidFill>
                  <a:srgbClr val="288DC2"/>
                </a:solidFill>
              </a:rPr>
            </a:br>
            <a:r>
              <a:rPr lang="en-US" sz="3200" i="1" dirty="0">
                <a:solidFill>
                  <a:srgbClr val="288DC2"/>
                </a:solidFill>
              </a:rPr>
              <a:t>Work To Date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58B761-8082-4C55-9CC5-FE0547620ADE}"/>
              </a:ext>
            </a:extLst>
          </p:cNvPr>
          <p:cNvSpPr txBox="1"/>
          <p:nvPr/>
        </p:nvSpPr>
        <p:spPr>
          <a:xfrm>
            <a:off x="450010" y="1587834"/>
            <a:ext cx="11251996" cy="46782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7338" marR="0" lvl="0" indent="-287338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March 2022: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Review and discussion of key reports and studies</a:t>
            </a:r>
          </a:p>
          <a:p>
            <a:pPr marL="287338" indent="-28733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April 2022: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Review and ranking of key recommendations in 2021 </a:t>
            </a: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Building North Carolina's</a:t>
            </a:r>
            <a:b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Offshore Wind Supply Chain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report</a:t>
            </a:r>
          </a:p>
          <a:p>
            <a:pPr marL="287338" marR="0" lvl="0" indent="-287338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May 2022: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Discussion of rankings and proposed next steps with full NC-TOWERS Task Force</a:t>
            </a:r>
          </a:p>
          <a:p>
            <a:pPr marL="287338" marR="0" lvl="0" indent="-2873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July 2022 </a:t>
            </a:r>
            <a:r>
              <a:rPr lang="en-US" sz="2200" b="1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(two meetings): </a:t>
            </a:r>
          </a:p>
          <a:p>
            <a:pPr marL="744538" lvl="1" indent="-2873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Organization of work into three workstreams: </a:t>
            </a: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(1) Existing Business Support, (2) New Business Recruitment, (3) Site Preparation</a:t>
            </a:r>
          </a:p>
          <a:p>
            <a:pPr marL="744538" lvl="1" indent="-28733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Detailing of activities within each workstream</a:t>
            </a:r>
          </a:p>
          <a:p>
            <a:pPr marL="287338" indent="-28733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August 2022: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Discussion of activities with full NC-TOWERS Task Force</a:t>
            </a:r>
            <a:endParaRPr lang="en-US" sz="2200" b="1" i="1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3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8482" y="168317"/>
            <a:ext cx="11828736" cy="14369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800" b="1" dirty="0">
                <a:solidFill>
                  <a:srgbClr val="288DC2"/>
                </a:solidFill>
              </a:rPr>
              <a:t>Economic Opportunity &amp; Business Development Subcomm.</a:t>
            </a:r>
            <a:br>
              <a:rPr lang="en-US" sz="3800" b="1" dirty="0">
                <a:solidFill>
                  <a:srgbClr val="288DC2"/>
                </a:solidFill>
              </a:rPr>
            </a:br>
            <a:r>
              <a:rPr lang="en-US" sz="3200" i="1" u="sng" dirty="0">
                <a:solidFill>
                  <a:srgbClr val="288DC2"/>
                </a:solidFill>
                <a:latin typeface="+mn-lt"/>
              </a:rPr>
              <a:t>(1) Existing Business Support</a:t>
            </a:r>
            <a:r>
              <a:rPr lang="en-US" sz="3200" i="1" dirty="0">
                <a:solidFill>
                  <a:srgbClr val="288DC2"/>
                </a:solidFill>
                <a:latin typeface="+mn-lt"/>
              </a:rPr>
              <a:t> </a:t>
            </a:r>
            <a:r>
              <a:rPr lang="en-US" sz="3200" i="1" dirty="0">
                <a:solidFill>
                  <a:srgbClr val="288DC2"/>
                </a:solidFill>
              </a:rPr>
              <a:t>Workstream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7CCCCC-7395-444E-01CE-4C3C3939E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5421"/>
              </p:ext>
            </p:extLst>
          </p:nvPr>
        </p:nvGraphicFramePr>
        <p:xfrm>
          <a:off x="664580" y="1628440"/>
          <a:ext cx="10910104" cy="4321532"/>
        </p:xfrm>
        <a:graphic>
          <a:graphicData uri="http://schemas.openxmlformats.org/drawingml/2006/table">
            <a:tbl>
              <a:tblPr firstRow="1" firstCol="1" bandRow="1"/>
              <a:tblGrid>
                <a:gridCol w="1916424">
                  <a:extLst>
                    <a:ext uri="{9D8B030D-6E8A-4147-A177-3AD203B41FA5}">
                      <a16:colId xmlns:a16="http://schemas.microsoft.com/office/drawing/2014/main" val="2136117228"/>
                    </a:ext>
                  </a:extLst>
                </a:gridCol>
                <a:gridCol w="4942540">
                  <a:extLst>
                    <a:ext uri="{9D8B030D-6E8A-4147-A177-3AD203B41FA5}">
                      <a16:colId xmlns:a16="http://schemas.microsoft.com/office/drawing/2014/main" val="188258296"/>
                    </a:ext>
                  </a:extLst>
                </a:gridCol>
                <a:gridCol w="1875099">
                  <a:extLst>
                    <a:ext uri="{9D8B030D-6E8A-4147-A177-3AD203B41FA5}">
                      <a16:colId xmlns:a16="http://schemas.microsoft.com/office/drawing/2014/main" val="469545733"/>
                    </a:ext>
                  </a:extLst>
                </a:gridCol>
                <a:gridCol w="2176041">
                  <a:extLst>
                    <a:ext uri="{9D8B030D-6E8A-4147-A177-3AD203B41FA5}">
                      <a16:colId xmlns:a16="http://schemas.microsoft.com/office/drawing/2014/main" val="3182372878"/>
                    </a:ext>
                  </a:extLst>
                </a:gridCol>
              </a:tblGrid>
              <a:tr h="862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Targeted Activity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Tasks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Subcommittee Champion(s)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Completion Date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133907"/>
                  </a:ext>
                </a:extLst>
              </a:tr>
              <a:tr h="1497558">
                <a:tc>
                  <a:txBody>
                    <a:bodyPr/>
                    <a:lstStyle/>
                    <a:p>
                      <a:pPr marL="287338" marR="0" indent="-28733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 NC OSW Supply Chain Registry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6075" marR="0" lvl="0" indent="-2667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 specific objective(s) for the registry and how it will be utilized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6075" marR="0" lvl="0" indent="-2667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Connect with Southeastern Wind Coalition (SEWC) on potential for collaboration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6075" marR="0" lvl="0" indent="-2667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and other states’ (MD, ME, NJ, VA) experience with connecting to Business Network for Offshore Wind’s (BNOW) registry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6075" marR="0" lvl="0" indent="-2667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timeline and cost for integrating NC registry with BNOW registry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Dave Goss &amp; Hayes Framme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2022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9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72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8482" y="168317"/>
            <a:ext cx="11828736" cy="14369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800" b="1" dirty="0">
                <a:solidFill>
                  <a:srgbClr val="288DC2"/>
                </a:solidFill>
              </a:rPr>
              <a:t>Economic Opportunity &amp; Business Development Subcomm.</a:t>
            </a:r>
            <a:br>
              <a:rPr lang="en-US" sz="3800" b="1" dirty="0">
                <a:solidFill>
                  <a:srgbClr val="288DC2"/>
                </a:solidFill>
              </a:rPr>
            </a:br>
            <a:r>
              <a:rPr lang="en-US" sz="3200" i="1" u="sng" dirty="0">
                <a:solidFill>
                  <a:srgbClr val="288DC2"/>
                </a:solidFill>
                <a:latin typeface="+mn-lt"/>
              </a:rPr>
              <a:t>(1) Existing Business Support</a:t>
            </a:r>
            <a:r>
              <a:rPr lang="en-US" sz="3200" i="1" dirty="0">
                <a:solidFill>
                  <a:srgbClr val="288DC2"/>
                </a:solidFill>
                <a:latin typeface="+mn-lt"/>
              </a:rPr>
              <a:t> </a:t>
            </a:r>
            <a:r>
              <a:rPr lang="en-US" sz="3200" i="1" dirty="0">
                <a:solidFill>
                  <a:srgbClr val="288DC2"/>
                </a:solidFill>
              </a:rPr>
              <a:t>Workstream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7CCCCC-7395-444E-01CE-4C3C3939E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544771"/>
              </p:ext>
            </p:extLst>
          </p:nvPr>
        </p:nvGraphicFramePr>
        <p:xfrm>
          <a:off x="664580" y="1628440"/>
          <a:ext cx="10910104" cy="3026132"/>
        </p:xfrm>
        <a:graphic>
          <a:graphicData uri="http://schemas.openxmlformats.org/drawingml/2006/table">
            <a:tbl>
              <a:tblPr firstRow="1" firstCol="1" bandRow="1"/>
              <a:tblGrid>
                <a:gridCol w="1916424">
                  <a:extLst>
                    <a:ext uri="{9D8B030D-6E8A-4147-A177-3AD203B41FA5}">
                      <a16:colId xmlns:a16="http://schemas.microsoft.com/office/drawing/2014/main" val="2136117228"/>
                    </a:ext>
                  </a:extLst>
                </a:gridCol>
                <a:gridCol w="4942540">
                  <a:extLst>
                    <a:ext uri="{9D8B030D-6E8A-4147-A177-3AD203B41FA5}">
                      <a16:colId xmlns:a16="http://schemas.microsoft.com/office/drawing/2014/main" val="188258296"/>
                    </a:ext>
                  </a:extLst>
                </a:gridCol>
                <a:gridCol w="1875099">
                  <a:extLst>
                    <a:ext uri="{9D8B030D-6E8A-4147-A177-3AD203B41FA5}">
                      <a16:colId xmlns:a16="http://schemas.microsoft.com/office/drawing/2014/main" val="469545733"/>
                    </a:ext>
                  </a:extLst>
                </a:gridCol>
                <a:gridCol w="2176041">
                  <a:extLst>
                    <a:ext uri="{9D8B030D-6E8A-4147-A177-3AD203B41FA5}">
                      <a16:colId xmlns:a16="http://schemas.microsoft.com/office/drawing/2014/main" val="3182372878"/>
                    </a:ext>
                  </a:extLst>
                </a:gridCol>
              </a:tblGrid>
              <a:tr h="862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Targeted Activity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Tasks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Subcommittee Champion(s)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Completion Date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133907"/>
                  </a:ext>
                </a:extLst>
              </a:tr>
              <a:tr h="1497558">
                <a:tc>
                  <a:txBody>
                    <a:bodyPr/>
                    <a:lstStyle/>
                    <a:p>
                      <a:pPr marL="287338" marR="0" indent="-28733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 startAt="2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Convene Regional Workshops for Businesses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6075" marR="0" lvl="0" indent="-2667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audience(s) and objectives for workshop(s)</a:t>
                      </a:r>
                    </a:p>
                    <a:p>
                      <a:pPr marL="346075" marR="0" lvl="0" indent="-2667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Connect/coordinate with Outreach Subcommittee</a:t>
                      </a:r>
                    </a:p>
                    <a:p>
                      <a:pPr marL="346075" marR="0" lvl="0" indent="-2667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 budget, schedule, content, and presenters for workshops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Michele Querry</a:t>
                      </a:r>
                      <a:r>
                        <a:rPr lang="en-US" sz="20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06375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</a:t>
                      </a:r>
                    </a:p>
                    <a:p>
                      <a:pPr marL="228600" marR="0" indent="-206375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Pilot completed by December 2022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9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68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8482" y="168317"/>
            <a:ext cx="11828736" cy="14369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800" b="1" dirty="0">
                <a:solidFill>
                  <a:srgbClr val="288DC2"/>
                </a:solidFill>
              </a:rPr>
              <a:t>Economic Opportunity &amp; Business Development Subcomm.</a:t>
            </a:r>
            <a:br>
              <a:rPr lang="en-US" sz="3800" b="1" dirty="0">
                <a:solidFill>
                  <a:srgbClr val="288DC2"/>
                </a:solidFill>
              </a:rPr>
            </a:br>
            <a:r>
              <a:rPr lang="en-US" sz="3200" i="1" u="sng" dirty="0">
                <a:solidFill>
                  <a:srgbClr val="288DC2"/>
                </a:solidFill>
                <a:latin typeface="+mn-lt"/>
              </a:rPr>
              <a:t>(1) Existing Business Support</a:t>
            </a:r>
            <a:r>
              <a:rPr lang="en-US" sz="3200" i="1" dirty="0">
                <a:solidFill>
                  <a:srgbClr val="288DC2"/>
                </a:solidFill>
                <a:latin typeface="+mn-lt"/>
              </a:rPr>
              <a:t> </a:t>
            </a:r>
            <a:r>
              <a:rPr lang="en-US" sz="3200" i="1" dirty="0">
                <a:solidFill>
                  <a:srgbClr val="288DC2"/>
                </a:solidFill>
              </a:rPr>
              <a:t>Workstream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7CCCCC-7395-444E-01CE-4C3C3939E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14178"/>
              </p:ext>
            </p:extLst>
          </p:nvPr>
        </p:nvGraphicFramePr>
        <p:xfrm>
          <a:off x="664580" y="1628440"/>
          <a:ext cx="10910104" cy="2873732"/>
        </p:xfrm>
        <a:graphic>
          <a:graphicData uri="http://schemas.openxmlformats.org/drawingml/2006/table">
            <a:tbl>
              <a:tblPr firstRow="1" firstCol="1" bandRow="1"/>
              <a:tblGrid>
                <a:gridCol w="1916424">
                  <a:extLst>
                    <a:ext uri="{9D8B030D-6E8A-4147-A177-3AD203B41FA5}">
                      <a16:colId xmlns:a16="http://schemas.microsoft.com/office/drawing/2014/main" val="2136117228"/>
                    </a:ext>
                  </a:extLst>
                </a:gridCol>
                <a:gridCol w="4942540">
                  <a:extLst>
                    <a:ext uri="{9D8B030D-6E8A-4147-A177-3AD203B41FA5}">
                      <a16:colId xmlns:a16="http://schemas.microsoft.com/office/drawing/2014/main" val="188258296"/>
                    </a:ext>
                  </a:extLst>
                </a:gridCol>
                <a:gridCol w="1886674">
                  <a:extLst>
                    <a:ext uri="{9D8B030D-6E8A-4147-A177-3AD203B41FA5}">
                      <a16:colId xmlns:a16="http://schemas.microsoft.com/office/drawing/2014/main" val="469545733"/>
                    </a:ext>
                  </a:extLst>
                </a:gridCol>
                <a:gridCol w="2164466">
                  <a:extLst>
                    <a:ext uri="{9D8B030D-6E8A-4147-A177-3AD203B41FA5}">
                      <a16:colId xmlns:a16="http://schemas.microsoft.com/office/drawing/2014/main" val="3182372878"/>
                    </a:ext>
                  </a:extLst>
                </a:gridCol>
              </a:tblGrid>
              <a:tr h="862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Targeted Activity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Tasks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Subcommittee Champion(s)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Completion Date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133907"/>
                  </a:ext>
                </a:extLst>
              </a:tr>
              <a:tr h="1497558">
                <a:tc>
                  <a:txBody>
                    <a:bodyPr/>
                    <a:lstStyle/>
                    <a:p>
                      <a:pPr marL="287338" marR="0" indent="-28733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 startAt="3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Website Pag(s) for Existing &amp; New Businesses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6075" marR="0" lvl="0" indent="-2667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audiences(s), objectives and location(s) for page(s)</a:t>
                      </a:r>
                    </a:p>
                    <a:p>
                      <a:pPr marL="346075" marR="0" lvl="0" indent="-2667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Assemble content for page(s)</a:t>
                      </a:r>
                    </a:p>
                    <a:p>
                      <a:pPr marL="346075" marR="0" lvl="0" indent="-2667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Katharine Kollins &amp; Karly Lohan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 2022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9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93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8482" y="168317"/>
            <a:ext cx="11828736" cy="14369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800" b="1" dirty="0">
                <a:solidFill>
                  <a:srgbClr val="288DC2"/>
                </a:solidFill>
              </a:rPr>
              <a:t>Economic Opportunity &amp; Business Development Subcomm.</a:t>
            </a:r>
            <a:br>
              <a:rPr lang="en-US" sz="3800" b="1" dirty="0">
                <a:solidFill>
                  <a:srgbClr val="288DC2"/>
                </a:solidFill>
              </a:rPr>
            </a:br>
            <a:r>
              <a:rPr lang="en-US" sz="3200" i="1" u="sng" dirty="0">
                <a:solidFill>
                  <a:srgbClr val="288DC2"/>
                </a:solidFill>
                <a:latin typeface="+mn-lt"/>
              </a:rPr>
              <a:t>(2) New Business Recruitment</a:t>
            </a:r>
            <a:r>
              <a:rPr lang="en-US" sz="3200" i="1" dirty="0">
                <a:solidFill>
                  <a:srgbClr val="288DC2"/>
                </a:solidFill>
                <a:latin typeface="+mn-lt"/>
              </a:rPr>
              <a:t> </a:t>
            </a:r>
            <a:r>
              <a:rPr lang="en-US" sz="3200" i="1" dirty="0">
                <a:solidFill>
                  <a:srgbClr val="288DC2"/>
                </a:solidFill>
              </a:rPr>
              <a:t>Workstream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7CCCCC-7395-444E-01CE-4C3C3939E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20220"/>
              </p:ext>
            </p:extLst>
          </p:nvPr>
        </p:nvGraphicFramePr>
        <p:xfrm>
          <a:off x="664580" y="1628440"/>
          <a:ext cx="10910104" cy="4397732"/>
        </p:xfrm>
        <a:graphic>
          <a:graphicData uri="http://schemas.openxmlformats.org/drawingml/2006/table">
            <a:tbl>
              <a:tblPr firstRow="1" firstCol="1" bandRow="1"/>
              <a:tblGrid>
                <a:gridCol w="1916424">
                  <a:extLst>
                    <a:ext uri="{9D8B030D-6E8A-4147-A177-3AD203B41FA5}">
                      <a16:colId xmlns:a16="http://schemas.microsoft.com/office/drawing/2014/main" val="2136117228"/>
                    </a:ext>
                  </a:extLst>
                </a:gridCol>
                <a:gridCol w="4942540">
                  <a:extLst>
                    <a:ext uri="{9D8B030D-6E8A-4147-A177-3AD203B41FA5}">
                      <a16:colId xmlns:a16="http://schemas.microsoft.com/office/drawing/2014/main" val="188258296"/>
                    </a:ext>
                  </a:extLst>
                </a:gridCol>
                <a:gridCol w="1898248">
                  <a:extLst>
                    <a:ext uri="{9D8B030D-6E8A-4147-A177-3AD203B41FA5}">
                      <a16:colId xmlns:a16="http://schemas.microsoft.com/office/drawing/2014/main" val="469545733"/>
                    </a:ext>
                  </a:extLst>
                </a:gridCol>
                <a:gridCol w="2152892">
                  <a:extLst>
                    <a:ext uri="{9D8B030D-6E8A-4147-A177-3AD203B41FA5}">
                      <a16:colId xmlns:a16="http://schemas.microsoft.com/office/drawing/2014/main" val="3182372878"/>
                    </a:ext>
                  </a:extLst>
                </a:gridCol>
              </a:tblGrid>
              <a:tr h="862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Targeted Activity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Tasks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Subcommittee Champion(s)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Completion Date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133907"/>
                  </a:ext>
                </a:extLst>
              </a:tr>
              <a:tr h="1497558">
                <a:tc>
                  <a:txBody>
                    <a:bodyPr/>
                    <a:lstStyle/>
                    <a:p>
                      <a:pPr marL="287338" marR="0" indent="-28733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Collection of OSW Assets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6075" marR="0" lvl="0" indent="-2667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Assemble information currently assembled regarding assets</a:t>
                      </a:r>
                    </a:p>
                    <a:p>
                      <a:pPr marL="346075" marR="0" lvl="0" indent="-2667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Survey communities and regions for additional assets</a:t>
                      </a:r>
                    </a:p>
                    <a:p>
                      <a:pPr marL="346075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Solicit feedback from developers regarding needed/desired assets</a:t>
                      </a:r>
                    </a:p>
                    <a:p>
                      <a:pPr marL="346075" marR="0" lvl="0" indent="-2667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Incorporate assets into updated OSW marketing materials</a:t>
                      </a:r>
                    </a:p>
                    <a:p>
                      <a:pPr marL="346075" marR="0" lvl="0" indent="-2667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Explore coordinating assets with SMART-POWER tri-state consortium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Anders Victor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2022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9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65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8482" y="168317"/>
            <a:ext cx="11828736" cy="14369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800" b="1" dirty="0">
                <a:solidFill>
                  <a:srgbClr val="288DC2"/>
                </a:solidFill>
              </a:rPr>
              <a:t>Economic Opportunity &amp; Business Development Subcomm.</a:t>
            </a:r>
            <a:br>
              <a:rPr lang="en-US" sz="3800" b="1" dirty="0">
                <a:solidFill>
                  <a:srgbClr val="288DC2"/>
                </a:solidFill>
              </a:rPr>
            </a:br>
            <a:r>
              <a:rPr lang="en-US" sz="3200" i="1" u="sng" dirty="0">
                <a:solidFill>
                  <a:srgbClr val="288DC2"/>
                </a:solidFill>
                <a:latin typeface="+mn-lt"/>
              </a:rPr>
              <a:t>(2) New Business Recruitment</a:t>
            </a:r>
            <a:r>
              <a:rPr lang="en-US" sz="3200" i="1" dirty="0">
                <a:solidFill>
                  <a:srgbClr val="288DC2"/>
                </a:solidFill>
                <a:latin typeface="+mn-lt"/>
              </a:rPr>
              <a:t> </a:t>
            </a:r>
            <a:r>
              <a:rPr lang="en-US" sz="3200" i="1" dirty="0">
                <a:solidFill>
                  <a:srgbClr val="288DC2"/>
                </a:solidFill>
              </a:rPr>
              <a:t>Workstream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7CCCCC-7395-444E-01CE-4C3C3939E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90117"/>
              </p:ext>
            </p:extLst>
          </p:nvPr>
        </p:nvGraphicFramePr>
        <p:xfrm>
          <a:off x="664580" y="1628440"/>
          <a:ext cx="10910104" cy="2949932"/>
        </p:xfrm>
        <a:graphic>
          <a:graphicData uri="http://schemas.openxmlformats.org/drawingml/2006/table">
            <a:tbl>
              <a:tblPr firstRow="1" firstCol="1" bandRow="1"/>
              <a:tblGrid>
                <a:gridCol w="1997597">
                  <a:extLst>
                    <a:ext uri="{9D8B030D-6E8A-4147-A177-3AD203B41FA5}">
                      <a16:colId xmlns:a16="http://schemas.microsoft.com/office/drawing/2014/main" val="2136117228"/>
                    </a:ext>
                  </a:extLst>
                </a:gridCol>
                <a:gridCol w="4849793">
                  <a:extLst>
                    <a:ext uri="{9D8B030D-6E8A-4147-A177-3AD203B41FA5}">
                      <a16:colId xmlns:a16="http://schemas.microsoft.com/office/drawing/2014/main" val="188258296"/>
                    </a:ext>
                  </a:extLst>
                </a:gridCol>
                <a:gridCol w="1909822">
                  <a:extLst>
                    <a:ext uri="{9D8B030D-6E8A-4147-A177-3AD203B41FA5}">
                      <a16:colId xmlns:a16="http://schemas.microsoft.com/office/drawing/2014/main" val="469545733"/>
                    </a:ext>
                  </a:extLst>
                </a:gridCol>
                <a:gridCol w="2152892">
                  <a:extLst>
                    <a:ext uri="{9D8B030D-6E8A-4147-A177-3AD203B41FA5}">
                      <a16:colId xmlns:a16="http://schemas.microsoft.com/office/drawing/2014/main" val="3182372878"/>
                    </a:ext>
                  </a:extLst>
                </a:gridCol>
              </a:tblGrid>
              <a:tr h="862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Targeted Activity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Tasks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Subcommittee Champion(s)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Completion Date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133907"/>
                  </a:ext>
                </a:extLst>
              </a:tr>
              <a:tr h="1497558">
                <a:tc>
                  <a:txBody>
                    <a:bodyPr/>
                    <a:lstStyle/>
                    <a:p>
                      <a:pPr marL="287338" marR="0" indent="-28733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 startAt="2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Workboat Manufacturers (and Service Providers) Targets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0188" marR="0" lvl="0" indent="-207963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3-5 targets and develop strategy for engagement with each (both external companies and existing NC companies)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Bob Peele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indent="-173038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 (pool of potential companies)</a:t>
                      </a:r>
                    </a:p>
                    <a:p>
                      <a:pPr marL="173038" marR="0" indent="-173038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Winter (engagement with companies)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9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1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8482" y="168317"/>
            <a:ext cx="11828736" cy="14369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800" b="1" dirty="0">
                <a:solidFill>
                  <a:srgbClr val="288DC2"/>
                </a:solidFill>
              </a:rPr>
              <a:t>Economic Opportunity &amp; Business Development Subcomm.</a:t>
            </a:r>
            <a:br>
              <a:rPr lang="en-US" sz="3800" b="1" dirty="0">
                <a:solidFill>
                  <a:srgbClr val="288DC2"/>
                </a:solidFill>
              </a:rPr>
            </a:br>
            <a:r>
              <a:rPr lang="en-US" sz="3200" i="1" u="sng" dirty="0">
                <a:solidFill>
                  <a:srgbClr val="288DC2"/>
                </a:solidFill>
                <a:latin typeface="+mn-lt"/>
              </a:rPr>
              <a:t>(2) New Business Recruitment</a:t>
            </a:r>
            <a:r>
              <a:rPr lang="en-US" sz="3200" i="1" dirty="0">
                <a:solidFill>
                  <a:srgbClr val="288DC2"/>
                </a:solidFill>
                <a:latin typeface="+mn-lt"/>
              </a:rPr>
              <a:t> </a:t>
            </a:r>
            <a:r>
              <a:rPr lang="en-US" sz="3200" i="1" dirty="0">
                <a:solidFill>
                  <a:srgbClr val="288DC2"/>
                </a:solidFill>
              </a:rPr>
              <a:t>Workstream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7CCCCC-7395-444E-01CE-4C3C3939E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62675"/>
              </p:ext>
            </p:extLst>
          </p:nvPr>
        </p:nvGraphicFramePr>
        <p:xfrm>
          <a:off x="664580" y="1628440"/>
          <a:ext cx="10910104" cy="3635732"/>
        </p:xfrm>
        <a:graphic>
          <a:graphicData uri="http://schemas.openxmlformats.org/drawingml/2006/table">
            <a:tbl>
              <a:tblPr firstRow="1" firstCol="1" bandRow="1"/>
              <a:tblGrid>
                <a:gridCol w="1997597">
                  <a:extLst>
                    <a:ext uri="{9D8B030D-6E8A-4147-A177-3AD203B41FA5}">
                      <a16:colId xmlns:a16="http://schemas.microsoft.com/office/drawing/2014/main" val="2136117228"/>
                    </a:ext>
                  </a:extLst>
                </a:gridCol>
                <a:gridCol w="4861367">
                  <a:extLst>
                    <a:ext uri="{9D8B030D-6E8A-4147-A177-3AD203B41FA5}">
                      <a16:colId xmlns:a16="http://schemas.microsoft.com/office/drawing/2014/main" val="188258296"/>
                    </a:ext>
                  </a:extLst>
                </a:gridCol>
                <a:gridCol w="1886674">
                  <a:extLst>
                    <a:ext uri="{9D8B030D-6E8A-4147-A177-3AD203B41FA5}">
                      <a16:colId xmlns:a16="http://schemas.microsoft.com/office/drawing/2014/main" val="469545733"/>
                    </a:ext>
                  </a:extLst>
                </a:gridCol>
                <a:gridCol w="2164466">
                  <a:extLst>
                    <a:ext uri="{9D8B030D-6E8A-4147-A177-3AD203B41FA5}">
                      <a16:colId xmlns:a16="http://schemas.microsoft.com/office/drawing/2014/main" val="3182372878"/>
                    </a:ext>
                  </a:extLst>
                </a:gridCol>
              </a:tblGrid>
              <a:tr h="862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Targeted Activity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Tasks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Subcommittee Champion(s)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Completion Date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9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133907"/>
                  </a:ext>
                </a:extLst>
              </a:tr>
              <a:tr h="1497558">
                <a:tc>
                  <a:txBody>
                    <a:bodyPr/>
                    <a:lstStyle/>
                    <a:p>
                      <a:pPr marL="287338" marR="0" indent="-28733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 startAt="3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Supply Chain Categories and Key Targets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0188" marR="0" lvl="0" indent="-207963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3-5 targets in each supply chain category and strategy for engagement with each (should include both US and international companies)</a:t>
                      </a:r>
                    </a:p>
                    <a:p>
                      <a:pPr marL="230188" marR="0" lvl="0" indent="-207963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Reach out directly to OEMs and Tier 1s to inquire about their needs</a:t>
                      </a:r>
                    </a:p>
                    <a:p>
                      <a:pPr marL="230188" marR="0" lvl="0" indent="-207963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Prepare for future business development opportunities (i.e., IPF and </a:t>
                      </a:r>
                      <a:r>
                        <a:rPr lang="en-US" sz="200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Wind Europe)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Anders Victor &amp; Justin Sosne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indent="-173038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2022 (target)</a:t>
                      </a:r>
                    </a:p>
                    <a:p>
                      <a:pPr marL="173038" marR="0" indent="-173038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 2023</a:t>
                      </a:r>
                      <a:b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(hard deadline)</a:t>
                      </a:r>
                    </a:p>
                    <a:p>
                      <a:pPr marL="173038" marR="0" indent="-173038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9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6061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EE4653C0AAF4690DF7E8F3A796260" ma:contentTypeVersion="5" ma:contentTypeDescription="Create a new document." ma:contentTypeScope="" ma:versionID="b3f60997fc7acea978f1b5f293727710">
  <xsd:schema xmlns:xsd="http://www.w3.org/2001/XMLSchema" xmlns:xs="http://www.w3.org/2001/XMLSchema" xmlns:p="http://schemas.microsoft.com/office/2006/metadata/properties" xmlns:ns3="c25864e5-ce54-4280-915a-5479614dcc71" xmlns:ns4="d5b04ea6-f76d-4d21-aca0-562cc741fbf8" targetNamespace="http://schemas.microsoft.com/office/2006/metadata/properties" ma:root="true" ma:fieldsID="f3737df1b2d94218a2402190cf8c634e" ns3:_="" ns4:_="">
    <xsd:import namespace="c25864e5-ce54-4280-915a-5479614dcc71"/>
    <xsd:import namespace="d5b04ea6-f76d-4d21-aca0-562cc741fb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864e5-ce54-4280-915a-5479614dcc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04ea6-f76d-4d21-aca0-562cc741fb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AA2F6C-6EBE-4F99-889B-81CC0A3CF1E7}">
  <ds:schemaRefs>
    <ds:schemaRef ds:uri="http://schemas.microsoft.com/office/2006/documentManagement/types"/>
    <ds:schemaRef ds:uri="c25864e5-ce54-4280-915a-5479614dcc71"/>
    <ds:schemaRef ds:uri="http://purl.org/dc/elements/1.1/"/>
    <ds:schemaRef ds:uri="http://www.w3.org/XML/1998/namespace"/>
    <ds:schemaRef ds:uri="http://schemas.microsoft.com/office/2006/metadata/properties"/>
    <ds:schemaRef ds:uri="d5b04ea6-f76d-4d21-aca0-562cc741fbf8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592741-D9D6-4CF7-BCF7-BEAE1D022E24}">
  <ds:schemaRefs>
    <ds:schemaRef ds:uri="c25864e5-ce54-4280-915a-5479614dcc71"/>
    <ds:schemaRef ds:uri="d5b04ea6-f76d-4d21-aca0-562cc741fb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BA78432-93DD-4134-9B12-AE3F2DC242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3247</TotalTime>
  <Words>1501</Words>
  <Application>Microsoft Office PowerPoint</Application>
  <PresentationFormat>Widescreen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Custom Design</vt:lpstr>
      <vt:lpstr>PowerPoint Presentation</vt:lpstr>
      <vt:lpstr>Economic Opportunity &amp; Business Development Subcomm. Charge from Task Force</vt:lpstr>
      <vt:lpstr>Economic Opportunity &amp; Business Development Subcomm. Work To Date</vt:lpstr>
      <vt:lpstr>Economic Opportunity &amp; Business Development Subcomm. (1) Existing Business Support Workstream</vt:lpstr>
      <vt:lpstr>Economic Opportunity &amp; Business Development Subcomm. (1) Existing Business Support Workstream</vt:lpstr>
      <vt:lpstr>Economic Opportunity &amp; Business Development Subcomm. (1) Existing Business Support Workstream</vt:lpstr>
      <vt:lpstr>Economic Opportunity &amp; Business Development Subcomm. (2) New Business Recruitment Workstream</vt:lpstr>
      <vt:lpstr>Economic Opportunity &amp; Business Development Subcomm. (2) New Business Recruitment Workstream</vt:lpstr>
      <vt:lpstr>Economic Opportunity &amp; Business Development Subcomm. (2) New Business Recruitment Workstream</vt:lpstr>
      <vt:lpstr>Economic Opportunity &amp; Business Development Subcomm. (3) Site Preparation Workstream</vt:lpstr>
      <vt:lpstr>Economic Opportunity &amp; Business Development Subcomm. (3) Site Preparation Workstream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Tarr, Jeremy M</dc:creator>
  <cp:keywords/>
  <dc:description/>
  <cp:lastModifiedBy>Hardin, John W</cp:lastModifiedBy>
  <cp:revision>26</cp:revision>
  <dcterms:created xsi:type="dcterms:W3CDTF">2021-03-09T16:42:58Z</dcterms:created>
  <dcterms:modified xsi:type="dcterms:W3CDTF">2022-08-01T12:36:06Z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0x010100236EE4653C0AAF4690DF7E8F3A796260</vt:lpwstr>
  </property>
</Properties>
</file>