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70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07" r:id="rId4"/>
    <p:sldId id="420" r:id="rId5"/>
    <p:sldId id="410" r:id="rId6"/>
    <p:sldId id="408" r:id="rId7"/>
    <p:sldId id="411" r:id="rId8"/>
    <p:sldId id="418" r:id="rId9"/>
    <p:sldId id="419" r:id="rId10"/>
    <p:sldId id="4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DC2"/>
    <a:srgbClr val="5F762F"/>
    <a:srgbClr val="3A4248"/>
    <a:srgbClr val="7F888E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73609" autoAdjust="0"/>
  </p:normalViewPr>
  <p:slideViewPr>
    <p:cSldViewPr snapToGrid="0">
      <p:cViewPr varScale="1">
        <p:scale>
          <a:sx n="76" d="100"/>
          <a:sy n="76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72B85-88B6-4FE0-BFA7-49820846EF7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C47AE0B-AB61-47AB-B392-DE25EE772E6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+mj-lt"/>
            </a:rPr>
            <a:t>Seamless service delivery</a:t>
          </a:r>
          <a:r>
            <a:rPr lang="en-US" dirty="0" smtClean="0"/>
            <a:t>	</a:t>
          </a:r>
          <a:endParaRPr lang="en-US" dirty="0"/>
        </a:p>
      </dgm:t>
    </dgm:pt>
    <dgm:pt modelId="{5BA80026-7B22-476F-B1E1-9FB68E7573DB}" type="parTrans" cxnId="{EDC9D986-1405-4C66-B6B3-A98B8EE1FE12}">
      <dgm:prSet/>
      <dgm:spPr/>
      <dgm:t>
        <a:bodyPr/>
        <a:lstStyle/>
        <a:p>
          <a:endParaRPr lang="en-US"/>
        </a:p>
      </dgm:t>
    </dgm:pt>
    <dgm:pt modelId="{C1CC3FB9-AB69-4B75-AC2E-549BD2FFED5B}" type="sibTrans" cxnId="{EDC9D986-1405-4C66-B6B3-A98B8EE1FE12}">
      <dgm:prSet/>
      <dgm:spPr/>
      <dgm:t>
        <a:bodyPr/>
        <a:lstStyle/>
        <a:p>
          <a:endParaRPr lang="en-US"/>
        </a:p>
      </dgm:t>
    </dgm:pt>
    <dgm:pt modelId="{18DE3126-9BFD-4B86-8CD9-1FED0ACD8B0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+mj-lt"/>
            </a:rPr>
            <a:t>Efficient use of  staff resources</a:t>
          </a:r>
          <a:endParaRPr lang="en-US" dirty="0">
            <a:latin typeface="+mj-lt"/>
          </a:endParaRPr>
        </a:p>
      </dgm:t>
    </dgm:pt>
    <dgm:pt modelId="{68E0669E-100D-4DFC-9B0B-66B0BF1BFB22}" type="parTrans" cxnId="{2DB24B29-78B3-41E1-B14F-1059DD865D5D}">
      <dgm:prSet/>
      <dgm:spPr/>
      <dgm:t>
        <a:bodyPr/>
        <a:lstStyle/>
        <a:p>
          <a:endParaRPr lang="en-US"/>
        </a:p>
      </dgm:t>
    </dgm:pt>
    <dgm:pt modelId="{4D5CD7B6-3C2F-4BB6-8AEA-1F192502B413}" type="sibTrans" cxnId="{2DB24B29-78B3-41E1-B14F-1059DD865D5D}">
      <dgm:prSet/>
      <dgm:spPr/>
      <dgm:t>
        <a:bodyPr/>
        <a:lstStyle/>
        <a:p>
          <a:endParaRPr lang="en-US"/>
        </a:p>
      </dgm:t>
    </dgm:pt>
    <dgm:pt modelId="{6C4798AB-840E-4472-B3AB-9FA2F10F2C7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+mj-lt"/>
            </a:rPr>
            <a:t>Satisfied customers</a:t>
          </a:r>
          <a:endParaRPr lang="en-US" dirty="0">
            <a:latin typeface="+mj-lt"/>
          </a:endParaRPr>
        </a:p>
      </dgm:t>
    </dgm:pt>
    <dgm:pt modelId="{FE04A638-B0D7-4BF3-8F9C-071DD88965E4}" type="parTrans" cxnId="{D07F0C76-0408-4764-9341-A24A2068EFE8}">
      <dgm:prSet/>
      <dgm:spPr/>
      <dgm:t>
        <a:bodyPr/>
        <a:lstStyle/>
        <a:p>
          <a:endParaRPr lang="en-US"/>
        </a:p>
      </dgm:t>
    </dgm:pt>
    <dgm:pt modelId="{8DC335E0-92F9-4544-98D5-AC1411A3110B}" type="sibTrans" cxnId="{D07F0C76-0408-4764-9341-A24A2068EFE8}">
      <dgm:prSet/>
      <dgm:spPr/>
      <dgm:t>
        <a:bodyPr/>
        <a:lstStyle/>
        <a:p>
          <a:endParaRPr lang="en-US"/>
        </a:p>
      </dgm:t>
    </dgm:pt>
    <dgm:pt modelId="{77582AAB-EE02-43EA-8844-07DA892E5CE3}" type="pres">
      <dgm:prSet presAssocID="{0F672B85-88B6-4FE0-BFA7-49820846EF7F}" presName="compositeShape" presStyleCnt="0">
        <dgm:presLayoutVars>
          <dgm:dir/>
          <dgm:resizeHandles/>
        </dgm:presLayoutVars>
      </dgm:prSet>
      <dgm:spPr/>
    </dgm:pt>
    <dgm:pt modelId="{FC4DCA4F-E110-4D0B-9298-BF0BBBFEAFBD}" type="pres">
      <dgm:prSet presAssocID="{0F672B85-88B6-4FE0-BFA7-49820846EF7F}" presName="pyramid" presStyleLbl="node1" presStyleIdx="0" presStyleCnt="1" custScaleX="63564" custLinFactNeighborX="-45114" custLinFactNeighborY="6936"/>
      <dgm:spPr>
        <a:prstGeom prst="rect">
          <a:avLst/>
        </a:prstGeom>
        <a:solidFill>
          <a:schemeClr val="accent5">
            <a:lumMod val="40000"/>
            <a:lumOff val="60000"/>
            <a:alpha val="88000"/>
          </a:schemeClr>
        </a:solidFill>
      </dgm:spPr>
    </dgm:pt>
    <dgm:pt modelId="{01DCF460-B76B-4423-A56B-33C41874C3B1}" type="pres">
      <dgm:prSet presAssocID="{0F672B85-88B6-4FE0-BFA7-49820846EF7F}" presName="theList" presStyleCnt="0"/>
      <dgm:spPr/>
    </dgm:pt>
    <dgm:pt modelId="{C6C23207-25EE-4566-819D-49B8E5E57FB6}" type="pres">
      <dgm:prSet presAssocID="{BC47AE0B-AB61-47AB-B392-DE25EE772E60}" presName="aNode" presStyleLbl="fgAcc1" presStyleIdx="0" presStyleCnt="3" custLinFactY="-674" custLinFactNeighborX="-297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B0062-E0FD-4815-A96E-D586B8F4501A}" type="pres">
      <dgm:prSet presAssocID="{BC47AE0B-AB61-47AB-B392-DE25EE772E60}" presName="aSpace" presStyleCnt="0"/>
      <dgm:spPr/>
    </dgm:pt>
    <dgm:pt modelId="{798DD1D9-3737-4661-A884-80C20734113D}" type="pres">
      <dgm:prSet presAssocID="{18DE3126-9BFD-4B86-8CD9-1FED0ACD8B08}" presName="aNode" presStyleLbl="fgAcc1" presStyleIdx="1" presStyleCnt="3" custLinFactNeighborX="-29546" custLinFactNeighborY="1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835DF-CCC4-40C8-8408-3E6C11F5454F}" type="pres">
      <dgm:prSet presAssocID="{18DE3126-9BFD-4B86-8CD9-1FED0ACD8B08}" presName="aSpace" presStyleCnt="0"/>
      <dgm:spPr/>
    </dgm:pt>
    <dgm:pt modelId="{3B799AAC-7E47-4CD4-AEEE-9BCCB41CF72C}" type="pres">
      <dgm:prSet presAssocID="{6C4798AB-840E-4472-B3AB-9FA2F10F2C7C}" presName="aNode" presStyleLbl="fgAcc1" presStyleIdx="2" presStyleCnt="3" custLinFactY="6752" custLinFactNeighborX="-297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1EF54-0AE0-4E6B-8B8A-D3240CF87BE6}" type="pres">
      <dgm:prSet presAssocID="{6C4798AB-840E-4472-B3AB-9FA2F10F2C7C}" presName="aSpace" presStyleCnt="0"/>
      <dgm:spPr/>
    </dgm:pt>
  </dgm:ptLst>
  <dgm:cxnLst>
    <dgm:cxn modelId="{E146E77E-376E-48E7-9DEA-9498ECBF92C3}" type="presOf" srcId="{0F672B85-88B6-4FE0-BFA7-49820846EF7F}" destId="{77582AAB-EE02-43EA-8844-07DA892E5CE3}" srcOrd="0" destOrd="0" presId="urn:microsoft.com/office/officeart/2005/8/layout/pyramid2"/>
    <dgm:cxn modelId="{9C82EBAD-7ED2-4FAB-B6A8-3B077D1DF4AF}" type="presOf" srcId="{BC47AE0B-AB61-47AB-B392-DE25EE772E60}" destId="{C6C23207-25EE-4566-819D-49B8E5E57FB6}" srcOrd="0" destOrd="0" presId="urn:microsoft.com/office/officeart/2005/8/layout/pyramid2"/>
    <dgm:cxn modelId="{2323B67A-3270-4283-8DC9-3A2701C64C3F}" type="presOf" srcId="{6C4798AB-840E-4472-B3AB-9FA2F10F2C7C}" destId="{3B799AAC-7E47-4CD4-AEEE-9BCCB41CF72C}" srcOrd="0" destOrd="0" presId="urn:microsoft.com/office/officeart/2005/8/layout/pyramid2"/>
    <dgm:cxn modelId="{8CDF0790-8EB8-459E-99AF-7E2799733949}" type="presOf" srcId="{18DE3126-9BFD-4B86-8CD9-1FED0ACD8B08}" destId="{798DD1D9-3737-4661-A884-80C20734113D}" srcOrd="0" destOrd="0" presId="urn:microsoft.com/office/officeart/2005/8/layout/pyramid2"/>
    <dgm:cxn modelId="{EDC9D986-1405-4C66-B6B3-A98B8EE1FE12}" srcId="{0F672B85-88B6-4FE0-BFA7-49820846EF7F}" destId="{BC47AE0B-AB61-47AB-B392-DE25EE772E60}" srcOrd="0" destOrd="0" parTransId="{5BA80026-7B22-476F-B1E1-9FB68E7573DB}" sibTransId="{C1CC3FB9-AB69-4B75-AC2E-549BD2FFED5B}"/>
    <dgm:cxn modelId="{D07F0C76-0408-4764-9341-A24A2068EFE8}" srcId="{0F672B85-88B6-4FE0-BFA7-49820846EF7F}" destId="{6C4798AB-840E-4472-B3AB-9FA2F10F2C7C}" srcOrd="2" destOrd="0" parTransId="{FE04A638-B0D7-4BF3-8F9C-071DD88965E4}" sibTransId="{8DC335E0-92F9-4544-98D5-AC1411A3110B}"/>
    <dgm:cxn modelId="{2DB24B29-78B3-41E1-B14F-1059DD865D5D}" srcId="{0F672B85-88B6-4FE0-BFA7-49820846EF7F}" destId="{18DE3126-9BFD-4B86-8CD9-1FED0ACD8B08}" srcOrd="1" destOrd="0" parTransId="{68E0669E-100D-4DFC-9B0B-66B0BF1BFB22}" sibTransId="{4D5CD7B6-3C2F-4BB6-8AEA-1F192502B413}"/>
    <dgm:cxn modelId="{654802D6-C083-46F2-9142-965D60334A1F}" type="presParOf" srcId="{77582AAB-EE02-43EA-8844-07DA892E5CE3}" destId="{FC4DCA4F-E110-4D0B-9298-BF0BBBFEAFBD}" srcOrd="0" destOrd="0" presId="urn:microsoft.com/office/officeart/2005/8/layout/pyramid2"/>
    <dgm:cxn modelId="{63B7C525-049C-4916-9483-252FEED6B7C8}" type="presParOf" srcId="{77582AAB-EE02-43EA-8844-07DA892E5CE3}" destId="{01DCF460-B76B-4423-A56B-33C41874C3B1}" srcOrd="1" destOrd="0" presId="urn:microsoft.com/office/officeart/2005/8/layout/pyramid2"/>
    <dgm:cxn modelId="{8B3B137C-58A6-42B9-BF21-4824C3EDFA7C}" type="presParOf" srcId="{01DCF460-B76B-4423-A56B-33C41874C3B1}" destId="{C6C23207-25EE-4566-819D-49B8E5E57FB6}" srcOrd="0" destOrd="0" presId="urn:microsoft.com/office/officeart/2005/8/layout/pyramid2"/>
    <dgm:cxn modelId="{B6F9C99C-427D-4E2A-99FE-1E186115E2A9}" type="presParOf" srcId="{01DCF460-B76B-4423-A56B-33C41874C3B1}" destId="{C37B0062-E0FD-4815-A96E-D586B8F4501A}" srcOrd="1" destOrd="0" presId="urn:microsoft.com/office/officeart/2005/8/layout/pyramid2"/>
    <dgm:cxn modelId="{011DDC6E-B228-4EB0-A48C-F13050B21274}" type="presParOf" srcId="{01DCF460-B76B-4423-A56B-33C41874C3B1}" destId="{798DD1D9-3737-4661-A884-80C20734113D}" srcOrd="2" destOrd="0" presId="urn:microsoft.com/office/officeart/2005/8/layout/pyramid2"/>
    <dgm:cxn modelId="{9E32EA67-F35B-4768-BF1E-3BBA525CE382}" type="presParOf" srcId="{01DCF460-B76B-4423-A56B-33C41874C3B1}" destId="{565835DF-CCC4-40C8-8408-3E6C11F5454F}" srcOrd="3" destOrd="0" presId="urn:microsoft.com/office/officeart/2005/8/layout/pyramid2"/>
    <dgm:cxn modelId="{0375755A-E8DC-4C52-B483-E5732E6AAB99}" type="presParOf" srcId="{01DCF460-B76B-4423-A56B-33C41874C3B1}" destId="{3B799AAC-7E47-4CD4-AEEE-9BCCB41CF72C}" srcOrd="4" destOrd="0" presId="urn:microsoft.com/office/officeart/2005/8/layout/pyramid2"/>
    <dgm:cxn modelId="{F5529FD2-A895-47E3-A97B-A1240BF04DB6}" type="presParOf" srcId="{01DCF460-B76B-4423-A56B-33C41874C3B1}" destId="{3D41EF54-0AE0-4E6B-8B8A-D3240CF87BE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114" cy="458145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1"/>
            <a:ext cx="2972114" cy="458145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r">
              <a:defRPr sz="1200"/>
            </a:lvl1pPr>
          </a:lstStyle>
          <a:p>
            <a:fld id="{3E5768C0-C5E1-44FB-BB43-CB493AAF27B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856"/>
            <a:ext cx="2972114" cy="458144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685856"/>
            <a:ext cx="2972114" cy="458144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r">
              <a:defRPr sz="1200"/>
            </a:lvl1pPr>
          </a:lstStyle>
          <a:p>
            <a:fld id="{4F06C4DD-D43F-4083-A284-7C8D322A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7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1"/>
            <a:ext cx="2971800" cy="4587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685214"/>
            <a:ext cx="2971800" cy="4587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Commission under WIOA:</a:t>
            </a:r>
          </a:p>
          <a:p>
            <a:r>
              <a:rPr lang="en-US" sz="1200" kern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Serves as North Carolina’s WIOA State Board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Oversees North Carolina’s workforce development system and advises leadership on how to strengthen the state’s workforce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Oversees the </a:t>
            </a:r>
            <a:r>
              <a:rPr lang="en-US" sz="1200" kern="1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NCWorks</a:t>
            </a:r>
            <a:r>
              <a:rPr lang="en-US" sz="1200" kern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Career Centers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4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2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I mentioned before the </a:t>
            </a:r>
            <a:r>
              <a:rPr lang="en-US" dirty="0" err="1" smtClean="0"/>
              <a:t>NCWorks</a:t>
            </a:r>
            <a:r>
              <a:rPr lang="en-US" dirty="0" smtClean="0"/>
              <a:t> Commission oversees the </a:t>
            </a:r>
            <a:r>
              <a:rPr lang="en-US" dirty="0" err="1" smtClean="0"/>
              <a:t>NCWorks</a:t>
            </a:r>
            <a:r>
              <a:rPr lang="en-US" dirty="0" smtClean="0"/>
              <a:t> Career Centers</a:t>
            </a:r>
            <a:r>
              <a:rPr lang="en-US" baseline="0" dirty="0" smtClean="0"/>
              <a:t> while the WDBs have the responsibility to operate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Carolina has 23 local workforce development boards that are working to ensure all communities have the capacity to provide high quality services to individuals and businesses across the state.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Local boards have representation from the Division of Workforce Solutions, community colleges, and local vocational rehabilitation programs to ensure coordination and capacity building at the local and regional level. </a:t>
            </a:r>
          </a:p>
          <a:p>
            <a:endParaRPr lang="en-US" sz="1200" dirty="0" smtClean="0"/>
          </a:p>
          <a:p>
            <a:r>
              <a:rPr lang="en-US" sz="1200" dirty="0" smtClean="0"/>
              <a:t>23 local workforce areas. And like</a:t>
            </a:r>
            <a:r>
              <a:rPr lang="en-US" sz="1200" baseline="0" dirty="0" smtClean="0"/>
              <a:t> this commission, the 23 local workforce development boards are made up and led by a private sector majority. By law, the boards role is to: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400" baseline="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Local planning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Regional labor market analysis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Convener of workforce stakeholders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Engages regional employers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Develops and implements career pathways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4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Operates career centers</a:t>
            </a:r>
          </a:p>
          <a:p>
            <a:endParaRPr lang="en-US" sz="1200" dirty="0" smtClean="0"/>
          </a:p>
          <a:p>
            <a:r>
              <a:rPr lang="en-US" sz="1200" dirty="0" smtClean="0"/>
              <a:t>In addition, each board is required at minimum</a:t>
            </a:r>
            <a:r>
              <a:rPr lang="en-US" sz="1200" baseline="0" dirty="0" smtClean="0"/>
              <a:t> t</a:t>
            </a:r>
            <a:r>
              <a:rPr lang="en-US" sz="1200" dirty="0" smtClean="0"/>
              <a:t>o have one certified </a:t>
            </a:r>
            <a:r>
              <a:rPr lang="en-US" sz="1200" dirty="0" err="1" smtClean="0"/>
              <a:t>NCWorks</a:t>
            </a:r>
            <a:r>
              <a:rPr lang="en-US" sz="1200" baseline="0" dirty="0" smtClean="0"/>
              <a:t> Career Center.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And for those</a:t>
            </a:r>
            <a:r>
              <a:rPr lang="en-US" sz="1200" baseline="0" dirty="0" smtClean="0"/>
              <a:t> of you who’ve put some homework time in, the </a:t>
            </a:r>
            <a:r>
              <a:rPr lang="en-US" sz="1200" baseline="0" dirty="0" err="1" smtClean="0"/>
              <a:t>NCWorks</a:t>
            </a:r>
            <a:r>
              <a:rPr lang="en-US" sz="1200" baseline="0" dirty="0" smtClean="0"/>
              <a:t> Commission is responsible for creating the criteria for the certification process. </a:t>
            </a:r>
            <a:endParaRPr lang="en-US" sz="1200" dirty="0" smtClean="0"/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North Carolina’s focus for the </a:t>
            </a:r>
            <a:r>
              <a:rPr lang="en-US" sz="1200" dirty="0" err="1" smtClean="0"/>
              <a:t>NCWorks</a:t>
            </a:r>
            <a:r>
              <a:rPr lang="en-US" sz="1200" dirty="0" smtClean="0"/>
              <a:t> Career Center is on achieving a culture of quality customer service. The career center system is established to provide improved performance, coordinated access to services, and service delivery accountability. These centers serve as the front-line touch points for the state’s job seekers.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Approximately 80 career centers, located throughout the state.</a:t>
            </a:r>
            <a:r>
              <a:rPr lang="en-US" baseline="0" dirty="0" smtClean="0"/>
              <a:t> </a:t>
            </a:r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  <a:p>
            <a:r>
              <a:rPr lang="en-US" sz="1200" dirty="0" smtClean="0"/>
              <a:t>Each certified career center is required to have a formal partnership with</a:t>
            </a:r>
            <a:r>
              <a:rPr lang="en-US" sz="1200" baseline="0" dirty="0" smtClean="0"/>
              <a:t> its local community colleges as well as  of the 115 local education agencies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Local boards have representation from the Division of Workforce Solutions, community colleges, and local vocational rehabilitation programs to ensure coordination and capacity building at the local and regional level. </a:t>
            </a:r>
            <a:r>
              <a:rPr lang="en-US" dirty="0" err="1" smtClean="0"/>
              <a:t>NCWorks</a:t>
            </a:r>
            <a:r>
              <a:rPr lang="en-US" dirty="0" smtClean="0"/>
              <a:t> Career Centers are operated by North Carolina’s 23 local workforce development boards and are overseen by the </a:t>
            </a:r>
            <a:r>
              <a:rPr lang="en-US" dirty="0" err="1" smtClean="0"/>
              <a:t>NCWorks</a:t>
            </a:r>
            <a:r>
              <a:rPr lang="en-US" dirty="0" smtClean="0"/>
              <a:t> Commission. 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0">
              <a:defRPr/>
            </a:pPr>
            <a:r>
              <a:rPr lang="en-US" baseline="0" dirty="0" smtClean="0"/>
              <a:t>Commission mission:</a:t>
            </a:r>
          </a:p>
          <a:p>
            <a:pPr defTabSz="914340">
              <a:defRPr/>
            </a:pPr>
            <a:endParaRPr lang="en-US" baseline="0" dirty="0" smtClean="0"/>
          </a:p>
          <a:p>
            <a:pPr defTabSz="914340">
              <a:defRPr/>
            </a:pPr>
            <a:r>
              <a:rPr lang="en-US" baseline="0" dirty="0" smtClean="0"/>
              <a:t>To ensure NC has an innovative, relevant, defective, and efficient workforce development system that develops adaptable, work-ready, skilled talent to meet the current and future needs of workers and businesses to achieve and sustain economic prosperity. </a:t>
            </a:r>
          </a:p>
          <a:p>
            <a:pPr defTabSz="914340">
              <a:defRPr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Examples of services to individuals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Job coaching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Job search, resume and interview preparation assistance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Assessments such as skill, interest, etc.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Skill development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Education and training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Work-based learning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Assistive technology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Supportive services such as assistance with childcare, transportation, food, clothing, etc.</a:t>
            </a:r>
          </a:p>
          <a:p>
            <a:endParaRPr lang="en-US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Examples of services to businesses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Recruiting events such as job fairs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Assessing candidates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Screening and referring candidates to local employers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Work-based learning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Customized training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Assistive technology and other support for companies that hire people with disabilities and barriers to employment</a:t>
            </a:r>
          </a:p>
          <a:p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Labor market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NCWorks</a:t>
            </a:r>
            <a:r>
              <a:rPr lang="en-US" sz="1200" baseline="0" dirty="0" smtClean="0"/>
              <a:t> Commission required that in order to become a certified center, there had to be integrated services delivery. The benefit to integration is that we serve people regardless of programs. You can come in seeking any of those services I referenced on the 2</a:t>
            </a:r>
            <a:r>
              <a:rPr lang="en-US" sz="1200" baseline="30000" dirty="0" smtClean="0"/>
              <a:t>nd</a:t>
            </a:r>
            <a:r>
              <a:rPr lang="en-US" sz="1200" baseline="0" dirty="0" smtClean="0"/>
              <a:t> page and be helped by every member of the team. It’s a real focus on customers first. It’s how we’ve dramatically evolved the UI offices into Career Centers. 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By definition: </a:t>
            </a:r>
            <a:r>
              <a:rPr lang="en-US" sz="1200" dirty="0" smtClean="0"/>
              <a:t>Integrated services delivery focuses on customer service and is organized around services to customers, not discrete programs offered in silos.    </a:t>
            </a:r>
          </a:p>
          <a:p>
            <a:endParaRPr lang="en-US" sz="1200" dirty="0" smtClean="0"/>
          </a:p>
          <a:p>
            <a:r>
              <a:rPr lang="en-US" sz="1200" dirty="0" smtClean="0"/>
              <a:t>Centers implementing this system deploy integrated staffing and use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integrated technology to generate an integrated customer pool and customer flow.  </a:t>
            </a:r>
          </a:p>
          <a:p>
            <a:endParaRPr lang="en-US" sz="1200" dirty="0" smtClean="0"/>
          </a:p>
          <a:p>
            <a:r>
              <a:rPr lang="en-US" sz="1200" b="1" dirty="0" smtClean="0"/>
              <a:t>Integrated Staffing</a:t>
            </a:r>
          </a:p>
          <a:p>
            <a:r>
              <a:rPr lang="en-US" sz="1200" b="1" dirty="0" smtClean="0"/>
              <a:t>Integrated Customer Pool</a:t>
            </a:r>
            <a:endParaRPr lang="en-US" sz="1200" dirty="0" smtClean="0"/>
          </a:p>
          <a:p>
            <a:r>
              <a:rPr lang="en-US" sz="1200" b="1" dirty="0" smtClean="0"/>
              <a:t>Integrated Portal – NCWorks Online</a:t>
            </a:r>
          </a:p>
          <a:p>
            <a:r>
              <a:rPr lang="en-US" sz="1200" b="1" dirty="0" smtClean="0"/>
              <a:t>Integrated Customer Flow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Staff on functional</a:t>
            </a:r>
            <a:r>
              <a:rPr lang="en-US" sz="1200" baseline="0" dirty="0" smtClean="0"/>
              <a:t> teams working at the center</a:t>
            </a:r>
          </a:p>
          <a:p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Who provides services?</a:t>
            </a:r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“Career Advisors” – help job seekers find jobs or get access to training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“Business Consultants” – help employers find, train, and retain qualified employees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“Career Advisors – veterans” – work directly with veterans to help them find employment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“Center Managers” – lead our teams in pursuit of success</a:t>
            </a:r>
          </a:p>
          <a:p>
            <a:r>
              <a:rPr lang="en-US" sz="1200" dirty="0" smtClean="0"/>
              <a:t>A central part of the Commission’s criteria is the implementations of what we’re calling ISD or integrated services delivery.</a:t>
            </a:r>
          </a:p>
          <a:p>
            <a:endParaRPr lang="en-US" sz="1200" dirty="0" smtClean="0"/>
          </a:p>
          <a:p>
            <a:r>
              <a:rPr lang="en-US" sz="1200" dirty="0" smtClean="0"/>
              <a:t>In North Carolina, it is a system in which WIOA Title I Adult and Dislocated Worker programs and the Wagner-</a:t>
            </a:r>
            <a:r>
              <a:rPr lang="en-US" sz="1200" dirty="0" err="1" smtClean="0"/>
              <a:t>Peyser</a:t>
            </a:r>
            <a:r>
              <a:rPr lang="en-US" sz="1200" dirty="0" smtClean="0"/>
              <a:t> Employment Services program are the operational backbone of NCWorks Career Centers.</a:t>
            </a:r>
          </a:p>
          <a:p>
            <a:endParaRPr lang="en-US" sz="1200" dirty="0" smtClean="0"/>
          </a:p>
          <a:p>
            <a:r>
              <a:rPr lang="en-US" sz="1200" b="1" dirty="0" smtClean="0"/>
              <a:t>Integrated Staffing </a:t>
            </a:r>
            <a:r>
              <a:rPr lang="en-US" sz="1200" dirty="0" smtClean="0"/>
              <a:t>- refers to center staff organized by function, not by program or employer (funding source), with the purpose of serving customers efficiently and effectively. </a:t>
            </a:r>
          </a:p>
          <a:p>
            <a:r>
              <a:rPr lang="en-US" sz="1200" b="1" dirty="0" smtClean="0"/>
              <a:t>Integrated Customer Pool </a:t>
            </a:r>
            <a:r>
              <a:rPr lang="en-US" sz="1200" dirty="0" smtClean="0"/>
              <a:t>- all customers (when eligibility permits) are enrolled in both the WIOA Title I Adult program and Wagner-</a:t>
            </a:r>
            <a:r>
              <a:rPr lang="en-US" sz="1200" dirty="0" err="1" smtClean="0"/>
              <a:t>Peyser</a:t>
            </a:r>
            <a:r>
              <a:rPr lang="en-US" sz="1200" dirty="0" smtClean="0"/>
              <a:t> program; and all Trade Adjustment Act customers are enrolled in the WIOA Title I Dislocated Worker program.  </a:t>
            </a:r>
          </a:p>
          <a:p>
            <a:r>
              <a:rPr lang="en-US" sz="1200" b="1" dirty="0" smtClean="0"/>
              <a:t>Integrated Portal </a:t>
            </a:r>
            <a:r>
              <a:rPr lang="en-US" sz="1200" dirty="0" smtClean="0"/>
              <a:t>- a single, web-based system (NCWorks Online) that provides job matching services to job seekers and employers, as well as program and client management/participant tracking used by staff.  </a:t>
            </a:r>
          </a:p>
          <a:p>
            <a:r>
              <a:rPr lang="en-US" sz="1200" b="1" dirty="0" smtClean="0"/>
              <a:t>Integrated Customer Flow </a:t>
            </a:r>
            <a:r>
              <a:rPr lang="en-US" sz="1200" dirty="0" smtClean="0"/>
              <a:t>- responds to customer need, not just to program requirements.  Integrated customer flow refers to four major functions found at a career center that comprise customer welcome, skill development, employment services, and employer services.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5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4" y="2928378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8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8" y="517745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31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30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4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9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4" y="1775339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7" y="1281613"/>
            <a:ext cx="639515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89" y="1896631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5" y="1360900"/>
            <a:ext cx="639515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30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31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7" y="1290869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3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5" y="1311318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6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10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03C-9587-4DCB-839A-23EE2E559DAB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E67-4D07-460E-ADEC-F3F59A126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5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5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4" y="2928378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2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31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1" y="229937"/>
            <a:ext cx="73723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1" y="577603"/>
            <a:ext cx="73723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9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7" y="201362"/>
            <a:ext cx="70675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7" y="549028"/>
            <a:ext cx="70675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9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1" y="229937"/>
            <a:ext cx="73723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1" y="577603"/>
            <a:ext cx="73723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05234"/>
            <a:ext cx="6029327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4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6" y="563465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3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6" y="205234"/>
            <a:ext cx="62674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62674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7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6" y="205234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2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9" y="205234"/>
            <a:ext cx="64499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9" y="563465"/>
            <a:ext cx="64499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8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8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8" y="517745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9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31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30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9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4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7" y="201362"/>
            <a:ext cx="70675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7" y="549028"/>
            <a:ext cx="70675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9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5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4" y="1775339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7" y="1281613"/>
            <a:ext cx="639515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89" y="1896631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5" y="1360900"/>
            <a:ext cx="639515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1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30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6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7" y="1290869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3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5" y="1311318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6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6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0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10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05234"/>
            <a:ext cx="6029327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03C-9587-4DCB-839A-23EE2E559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E67-4D07-460E-ADEC-F3F59A12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4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4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6" y="563465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6" y="205234"/>
            <a:ext cx="62674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62674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6" y="205234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4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9" y="205234"/>
            <a:ext cx="64499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9" y="563465"/>
            <a:ext cx="64499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  <p:sldLayoutId id="214748369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569" y="2508738"/>
            <a:ext cx="81944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North Carolina’s</a:t>
            </a:r>
            <a:r>
              <a:rPr lang="en-US" sz="44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4800" dirty="0" smtClean="0">
                <a:latin typeface="Century Gothic" panose="020B0502020202020204" pitchFamily="34" charset="0"/>
              </a:rPr>
              <a:t>NCWorks Career Centers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298" y="209338"/>
            <a:ext cx="7372351" cy="55721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+mj-lt"/>
              </a:rPr>
              <a:t>NCWorks Career Centers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87" y="1614700"/>
            <a:ext cx="7204803" cy="475535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WIOA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Commission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Workforce Development Boards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NCWorks Career Centers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590" y="1934936"/>
            <a:ext cx="3753561" cy="29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24044" y="485709"/>
            <a:ext cx="10257971" cy="4840684"/>
            <a:chOff x="-183103" y="425877"/>
            <a:chExt cx="9257541" cy="4633734"/>
          </a:xfrm>
        </p:grpSpPr>
        <p:sp>
          <p:nvSpPr>
            <p:cNvPr id="5" name="Down Arrow Callout 4"/>
            <p:cNvSpPr/>
            <p:nvPr/>
          </p:nvSpPr>
          <p:spPr>
            <a:xfrm>
              <a:off x="5662017" y="2804623"/>
              <a:ext cx="1093639" cy="1018564"/>
            </a:xfrm>
            <a:prstGeom prst="downArrowCallout">
              <a:avLst>
                <a:gd name="adj1" fmla="val 29770"/>
                <a:gd name="adj2" fmla="val 25988"/>
                <a:gd name="adj3" fmla="val 25000"/>
                <a:gd name="adj4" fmla="val 0"/>
              </a:avLst>
            </a:prstGeom>
            <a:solidFill>
              <a:srgbClr val="0D025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Down Arrow Callout 5"/>
            <p:cNvSpPr/>
            <p:nvPr/>
          </p:nvSpPr>
          <p:spPr>
            <a:xfrm>
              <a:off x="4395735" y="2357707"/>
              <a:ext cx="1052723" cy="2647613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51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wn Arrow Callout 6"/>
            <p:cNvSpPr/>
            <p:nvPr/>
          </p:nvSpPr>
          <p:spPr>
            <a:xfrm>
              <a:off x="3098898" y="2735494"/>
              <a:ext cx="1065221" cy="228287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Down Arrow Callout 7"/>
            <p:cNvSpPr/>
            <p:nvPr/>
          </p:nvSpPr>
          <p:spPr>
            <a:xfrm>
              <a:off x="1973470" y="2694252"/>
              <a:ext cx="1019641" cy="2365359"/>
            </a:xfrm>
            <a:prstGeom prst="downArrowCallout">
              <a:avLst>
                <a:gd name="adj1" fmla="val 22994"/>
                <a:gd name="adj2" fmla="val 25000"/>
                <a:gd name="adj3" fmla="val 25000"/>
                <a:gd name="adj4" fmla="val 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Callout 8"/>
            <p:cNvSpPr/>
            <p:nvPr/>
          </p:nvSpPr>
          <p:spPr>
            <a:xfrm>
              <a:off x="5566744" y="4320995"/>
              <a:ext cx="1284338" cy="738616"/>
            </a:xfrm>
            <a:prstGeom prst="downArrowCallout">
              <a:avLst>
                <a:gd name="adj1" fmla="val 37828"/>
                <a:gd name="adj2" fmla="val 31004"/>
                <a:gd name="adj3" fmla="val 25000"/>
                <a:gd name="adj4" fmla="val 0"/>
              </a:avLst>
            </a:prstGeom>
            <a:solidFill>
              <a:srgbClr val="0D025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Down Arrow Callout 9"/>
            <p:cNvSpPr/>
            <p:nvPr/>
          </p:nvSpPr>
          <p:spPr>
            <a:xfrm>
              <a:off x="5662019" y="1195727"/>
              <a:ext cx="1155967" cy="1168747"/>
            </a:xfrm>
            <a:prstGeom prst="downArrowCallout">
              <a:avLst>
                <a:gd name="adj1" fmla="val 26341"/>
                <a:gd name="adj2" fmla="val 25000"/>
                <a:gd name="adj3" fmla="val 25000"/>
                <a:gd name="adj4" fmla="val 64320"/>
              </a:avLst>
            </a:prstGeom>
            <a:solidFill>
              <a:srgbClr val="0D025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+mj-lt"/>
                </a:rPr>
                <a:t>WIOA Title I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11" name="Down Arrow Callout 10"/>
            <p:cNvSpPr/>
            <p:nvPr/>
          </p:nvSpPr>
          <p:spPr>
            <a:xfrm>
              <a:off x="4355704" y="1195728"/>
              <a:ext cx="1193372" cy="1140381"/>
            </a:xfrm>
            <a:prstGeom prst="down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+mj-lt"/>
                </a:rPr>
                <a:t>WIOA</a:t>
              </a:r>
              <a:r>
                <a:rPr lang="en-US" sz="2000" dirty="0" smtClean="0">
                  <a:latin typeface="+mj-lt"/>
                </a:rPr>
                <a:t> Title III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" name="Down Arrow Callout 11"/>
            <p:cNvSpPr/>
            <p:nvPr/>
          </p:nvSpPr>
          <p:spPr>
            <a:xfrm>
              <a:off x="3101737" y="1207344"/>
              <a:ext cx="1062381" cy="1128764"/>
            </a:xfrm>
            <a:prstGeom prst="downArrow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Vets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1802281" y="1189626"/>
              <a:ext cx="1186513" cy="1146483"/>
            </a:xfrm>
            <a:prstGeom prst="downArrowCallout">
              <a:avLst>
                <a:gd name="adj1" fmla="val 22994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TAA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83103" y="1644421"/>
              <a:ext cx="1658846" cy="21801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u="sng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Staff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Facilities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err="1" smtClean="0">
                  <a:solidFill>
                    <a:schemeClr val="tx1"/>
                  </a:solidFill>
                  <a:latin typeface="+mj-lt"/>
                </a:rPr>
                <a:t>NCWorks</a:t>
              </a: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 Online</a:t>
              </a:r>
              <a:endParaRPr lang="en-US" i="1" dirty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Oversight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7000" y="893963"/>
              <a:ext cx="1617438" cy="36238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Oversight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Financial Management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Staff Development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1" dirty="0" smtClean="0">
                <a:solidFill>
                  <a:schemeClr val="tx1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Performance Management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 u="sng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 smtClean="0">
                  <a:solidFill>
                    <a:schemeClr val="tx1"/>
                  </a:solidFill>
                </a:rPr>
                <a:t>        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3812" y="2336109"/>
              <a:ext cx="4678703" cy="4419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Division of Workforce Solutions        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7092" y="425877"/>
              <a:ext cx="5437220" cy="677622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u="sng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US Department of Labor Funds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7341" y="3829799"/>
              <a:ext cx="1830701" cy="61869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Local Area Workforce Boards        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586993" y="5370896"/>
            <a:ext cx="4532699" cy="84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NCWorks Career Centers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97276"/>
            <a:ext cx="8407773" cy="656919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Local Workforce Development Boards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936"/>
            <a:ext cx="12192000" cy="68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40" y="229938"/>
            <a:ext cx="7372351" cy="557215"/>
          </a:xfrm>
        </p:spPr>
        <p:txBody>
          <a:bodyPr>
            <a:noAutofit/>
          </a:bodyPr>
          <a:lstStyle/>
          <a:p>
            <a:r>
              <a:rPr lang="en-US" sz="4000" dirty="0" smtClean="0"/>
              <a:t>NCWorks Career Center Locations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29" y="1188720"/>
            <a:ext cx="8984343" cy="5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91440"/>
            <a:ext cx="10515600" cy="704088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NCWorks</a:t>
            </a:r>
            <a:r>
              <a:rPr lang="en-US" sz="4000" dirty="0" smtClean="0"/>
              <a:t> Career Centers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64592" y="2092131"/>
            <a:ext cx="11170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To enable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individuals to succeed in the workplace by providing skills development, training, or employment services</a:t>
            </a:r>
          </a:p>
          <a:p>
            <a:pPr marL="457189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To help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businesses obtain a skilled workforce by providing employment services, training programs, or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work-based learning opportunities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865" y="1243774"/>
            <a:ext cx="8231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</a:rPr>
              <a:t>What is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the purpose of an NCWorks Career Center?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1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>
            <a:off x="3360721" y="3260094"/>
            <a:ext cx="1156815" cy="1097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30563" y="1426790"/>
            <a:ext cx="1186972" cy="842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75463" y="1551904"/>
            <a:ext cx="1823084" cy="3082970"/>
            <a:chOff x="127386" y="1572914"/>
            <a:chExt cx="1823084" cy="3082970"/>
          </a:xfrm>
        </p:grpSpPr>
        <p:sp>
          <p:nvSpPr>
            <p:cNvPr id="12" name="TextBox 11"/>
            <p:cNvSpPr txBox="1"/>
            <p:nvPr/>
          </p:nvSpPr>
          <p:spPr>
            <a:xfrm>
              <a:off x="127386" y="1572914"/>
              <a:ext cx="1823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+mj-lt"/>
                </a:rPr>
                <a:t>Welcome</a:t>
              </a:r>
            </a:p>
          </p:txBody>
        </p:sp>
        <p:pic>
          <p:nvPicPr>
            <p:cNvPr id="13" name="Picture 9" descr="C:\Users\lhayes\AppData\Local\Microsoft\Windows\Temporary Internet Files\Content.IE5\72WSI859\MP900341422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81" y="2289979"/>
              <a:ext cx="1404494" cy="1008458"/>
            </a:xfrm>
            <a:prstGeom prst="roundRect">
              <a:avLst>
                <a:gd name="adj" fmla="val 28413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14" name="TextBox 13"/>
            <p:cNvSpPr txBox="1"/>
            <p:nvPr/>
          </p:nvSpPr>
          <p:spPr>
            <a:xfrm>
              <a:off x="358452" y="3640221"/>
              <a:ext cx="1592018" cy="1015663"/>
            </a:xfrm>
            <a:custGeom>
              <a:avLst/>
              <a:gdLst>
                <a:gd name="connsiteX0" fmla="*/ 0 w 2001895"/>
                <a:gd name="connsiteY0" fmla="*/ 0 h 1169551"/>
                <a:gd name="connsiteX1" fmla="*/ 2001895 w 2001895"/>
                <a:gd name="connsiteY1" fmla="*/ 0 h 1169551"/>
                <a:gd name="connsiteX2" fmla="*/ 2001895 w 2001895"/>
                <a:gd name="connsiteY2" fmla="*/ 1169551 h 1169551"/>
                <a:gd name="connsiteX3" fmla="*/ 0 w 2001895"/>
                <a:gd name="connsiteY3" fmla="*/ 1169551 h 1169551"/>
                <a:gd name="connsiteX4" fmla="*/ 0 w 2001895"/>
                <a:gd name="connsiteY4" fmla="*/ 0 h 1169551"/>
                <a:gd name="connsiteX0" fmla="*/ 0 w 2001895"/>
                <a:gd name="connsiteY0" fmla="*/ 21772 h 1191323"/>
                <a:gd name="connsiteX1" fmla="*/ 1718866 w 2001895"/>
                <a:gd name="connsiteY1" fmla="*/ 0 h 1191323"/>
                <a:gd name="connsiteX2" fmla="*/ 2001895 w 2001895"/>
                <a:gd name="connsiteY2" fmla="*/ 1191323 h 1191323"/>
                <a:gd name="connsiteX3" fmla="*/ 0 w 2001895"/>
                <a:gd name="connsiteY3" fmla="*/ 1191323 h 1191323"/>
                <a:gd name="connsiteX4" fmla="*/ 0 w 2001895"/>
                <a:gd name="connsiteY4" fmla="*/ 21772 h 1191323"/>
                <a:gd name="connsiteX0" fmla="*/ 0 w 2241381"/>
                <a:gd name="connsiteY0" fmla="*/ 21772 h 1321952"/>
                <a:gd name="connsiteX1" fmla="*/ 1718866 w 2241381"/>
                <a:gd name="connsiteY1" fmla="*/ 0 h 1321952"/>
                <a:gd name="connsiteX2" fmla="*/ 2241381 w 2241381"/>
                <a:gd name="connsiteY2" fmla="*/ 1321952 h 1321952"/>
                <a:gd name="connsiteX3" fmla="*/ 0 w 2241381"/>
                <a:gd name="connsiteY3" fmla="*/ 1191323 h 1321952"/>
                <a:gd name="connsiteX4" fmla="*/ 0 w 2241381"/>
                <a:gd name="connsiteY4" fmla="*/ 21772 h 1321952"/>
                <a:gd name="connsiteX0" fmla="*/ 272143 w 2241381"/>
                <a:gd name="connsiteY0" fmla="*/ 0 h 1354609"/>
                <a:gd name="connsiteX1" fmla="*/ 1718866 w 2241381"/>
                <a:gd name="connsiteY1" fmla="*/ 32657 h 1354609"/>
                <a:gd name="connsiteX2" fmla="*/ 2241381 w 2241381"/>
                <a:gd name="connsiteY2" fmla="*/ 1354609 h 1354609"/>
                <a:gd name="connsiteX3" fmla="*/ 0 w 2241381"/>
                <a:gd name="connsiteY3" fmla="*/ 1223980 h 1354609"/>
                <a:gd name="connsiteX4" fmla="*/ 272143 w 2241381"/>
                <a:gd name="connsiteY4" fmla="*/ 0 h 1354609"/>
                <a:gd name="connsiteX0" fmla="*/ 544285 w 2513523"/>
                <a:gd name="connsiteY0" fmla="*/ 0 h 1354609"/>
                <a:gd name="connsiteX1" fmla="*/ 1991008 w 2513523"/>
                <a:gd name="connsiteY1" fmla="*/ 32657 h 1354609"/>
                <a:gd name="connsiteX2" fmla="*/ 2513523 w 2513523"/>
                <a:gd name="connsiteY2" fmla="*/ 1354609 h 1354609"/>
                <a:gd name="connsiteX3" fmla="*/ 0 w 2513523"/>
                <a:gd name="connsiteY3" fmla="*/ 1343723 h 1354609"/>
                <a:gd name="connsiteX4" fmla="*/ 544285 w 2513523"/>
                <a:gd name="connsiteY4" fmla="*/ 0 h 135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523" h="1354609">
                  <a:moveTo>
                    <a:pt x="544285" y="0"/>
                  </a:moveTo>
                  <a:lnTo>
                    <a:pt x="1991008" y="32657"/>
                  </a:lnTo>
                  <a:lnTo>
                    <a:pt x="2513523" y="1354609"/>
                  </a:lnTo>
                  <a:lnTo>
                    <a:pt x="0" y="1343723"/>
                  </a:lnTo>
                  <a:lnTo>
                    <a:pt x="544285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+mj-lt"/>
                </a:rPr>
                <a:t>Register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+mj-lt"/>
                </a:rPr>
                <a:t>Orientation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+mj-lt"/>
                </a:rPr>
                <a:t>Assessment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74953" y="135755"/>
            <a:ext cx="4065748" cy="6755041"/>
            <a:chOff x="1726876" y="156766"/>
            <a:chExt cx="4065748" cy="6755041"/>
          </a:xfrm>
        </p:grpSpPr>
        <p:grpSp>
          <p:nvGrpSpPr>
            <p:cNvPr id="36" name="Group 35"/>
            <p:cNvGrpSpPr/>
            <p:nvPr/>
          </p:nvGrpSpPr>
          <p:grpSpPr>
            <a:xfrm>
              <a:off x="1726876" y="3690753"/>
              <a:ext cx="4065748" cy="3221054"/>
              <a:chOff x="1726876" y="3690753"/>
              <a:chExt cx="4065748" cy="322105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108165" y="3690753"/>
                <a:ext cx="22997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>
                    <a:latin typeface="+mj-lt"/>
                  </a:rPr>
                  <a:t>Talent Employment Team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26876" y="5372924"/>
                <a:ext cx="4065748" cy="1538883"/>
              </a:xfrm>
              <a:custGeom>
                <a:avLst/>
                <a:gdLst>
                  <a:gd name="connsiteX0" fmla="*/ 0 w 2001895"/>
                  <a:gd name="connsiteY0" fmla="*/ 0 h 1169551"/>
                  <a:gd name="connsiteX1" fmla="*/ 2001895 w 2001895"/>
                  <a:gd name="connsiteY1" fmla="*/ 0 h 1169551"/>
                  <a:gd name="connsiteX2" fmla="*/ 2001895 w 2001895"/>
                  <a:gd name="connsiteY2" fmla="*/ 1169551 h 1169551"/>
                  <a:gd name="connsiteX3" fmla="*/ 0 w 2001895"/>
                  <a:gd name="connsiteY3" fmla="*/ 1169551 h 1169551"/>
                  <a:gd name="connsiteX4" fmla="*/ 0 w 2001895"/>
                  <a:gd name="connsiteY4" fmla="*/ 0 h 1169551"/>
                  <a:gd name="connsiteX0" fmla="*/ 0 w 2001895"/>
                  <a:gd name="connsiteY0" fmla="*/ 21772 h 1191323"/>
                  <a:gd name="connsiteX1" fmla="*/ 1718866 w 2001895"/>
                  <a:gd name="connsiteY1" fmla="*/ 0 h 1191323"/>
                  <a:gd name="connsiteX2" fmla="*/ 2001895 w 2001895"/>
                  <a:gd name="connsiteY2" fmla="*/ 1191323 h 1191323"/>
                  <a:gd name="connsiteX3" fmla="*/ 0 w 2001895"/>
                  <a:gd name="connsiteY3" fmla="*/ 1191323 h 1191323"/>
                  <a:gd name="connsiteX4" fmla="*/ 0 w 2001895"/>
                  <a:gd name="connsiteY4" fmla="*/ 21772 h 1191323"/>
                  <a:gd name="connsiteX0" fmla="*/ 0 w 2241381"/>
                  <a:gd name="connsiteY0" fmla="*/ 21772 h 1321952"/>
                  <a:gd name="connsiteX1" fmla="*/ 1718866 w 2241381"/>
                  <a:gd name="connsiteY1" fmla="*/ 0 h 1321952"/>
                  <a:gd name="connsiteX2" fmla="*/ 2241381 w 2241381"/>
                  <a:gd name="connsiteY2" fmla="*/ 1321952 h 1321952"/>
                  <a:gd name="connsiteX3" fmla="*/ 0 w 2241381"/>
                  <a:gd name="connsiteY3" fmla="*/ 1191323 h 1321952"/>
                  <a:gd name="connsiteX4" fmla="*/ 0 w 2241381"/>
                  <a:gd name="connsiteY4" fmla="*/ 21772 h 1321952"/>
                  <a:gd name="connsiteX0" fmla="*/ 272143 w 2241381"/>
                  <a:gd name="connsiteY0" fmla="*/ 0 h 1354609"/>
                  <a:gd name="connsiteX1" fmla="*/ 1718866 w 2241381"/>
                  <a:gd name="connsiteY1" fmla="*/ 32657 h 1354609"/>
                  <a:gd name="connsiteX2" fmla="*/ 2241381 w 2241381"/>
                  <a:gd name="connsiteY2" fmla="*/ 1354609 h 1354609"/>
                  <a:gd name="connsiteX3" fmla="*/ 0 w 2241381"/>
                  <a:gd name="connsiteY3" fmla="*/ 1223980 h 1354609"/>
                  <a:gd name="connsiteX4" fmla="*/ 272143 w 2241381"/>
                  <a:gd name="connsiteY4" fmla="*/ 0 h 1354609"/>
                  <a:gd name="connsiteX0" fmla="*/ 544285 w 2513523"/>
                  <a:gd name="connsiteY0" fmla="*/ 0 h 1354609"/>
                  <a:gd name="connsiteX1" fmla="*/ 1991008 w 2513523"/>
                  <a:gd name="connsiteY1" fmla="*/ 32657 h 1354609"/>
                  <a:gd name="connsiteX2" fmla="*/ 2513523 w 2513523"/>
                  <a:gd name="connsiteY2" fmla="*/ 1354609 h 1354609"/>
                  <a:gd name="connsiteX3" fmla="*/ 0 w 2513523"/>
                  <a:gd name="connsiteY3" fmla="*/ 1343723 h 1354609"/>
                  <a:gd name="connsiteX4" fmla="*/ 544285 w 2513523"/>
                  <a:gd name="connsiteY4" fmla="*/ 0 h 135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3523" h="1354609">
                    <a:moveTo>
                      <a:pt x="544285" y="0"/>
                    </a:moveTo>
                    <a:lnTo>
                      <a:pt x="1991008" y="32657"/>
                    </a:lnTo>
                    <a:lnTo>
                      <a:pt x="2513523" y="1354609"/>
                    </a:lnTo>
                    <a:lnTo>
                      <a:pt x="0" y="1343723"/>
                    </a:lnTo>
                    <a:lnTo>
                      <a:pt x="544285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Explore career options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Job Search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Job referrals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Assess employment opportunities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endParaRPr lang="en-US" sz="1400" dirty="0">
                  <a:latin typeface="+mj-lt"/>
                </a:endParaRPr>
              </a:p>
            </p:txBody>
          </p:sp>
          <p:pic>
            <p:nvPicPr>
              <p:cNvPr id="20" name="Picture 7" descr="C:\Users\lhayes\AppData\Local\Microsoft\Windows\Temporary Internet Files\Content.IE5\O2LYTTP3\MP900341423[1]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14000"/>
                        </a14:imgEffect>
                        <a14:imgEffect>
                          <a14:brightnessContrast contras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46"/>
              <a:stretch/>
            </p:blipFill>
            <p:spPr bwMode="auto">
              <a:xfrm>
                <a:off x="2493506" y="4409397"/>
                <a:ext cx="1369017" cy="996378"/>
              </a:xfrm>
              <a:prstGeom prst="roundRect">
                <a:avLst>
                  <a:gd name="adj" fmla="val 27368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1943315" y="156766"/>
              <a:ext cx="2745278" cy="3216677"/>
              <a:chOff x="1885404" y="156766"/>
              <a:chExt cx="2745278" cy="321667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885404" y="156766"/>
                <a:ext cx="27452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>
                    <a:latin typeface="+mj-lt"/>
                  </a:rPr>
                  <a:t>Talent Development Team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50499" y="1742227"/>
                <a:ext cx="2104659" cy="1631216"/>
              </a:xfrm>
              <a:custGeom>
                <a:avLst/>
                <a:gdLst>
                  <a:gd name="connsiteX0" fmla="*/ 0 w 2001895"/>
                  <a:gd name="connsiteY0" fmla="*/ 0 h 1169551"/>
                  <a:gd name="connsiteX1" fmla="*/ 2001895 w 2001895"/>
                  <a:gd name="connsiteY1" fmla="*/ 0 h 1169551"/>
                  <a:gd name="connsiteX2" fmla="*/ 2001895 w 2001895"/>
                  <a:gd name="connsiteY2" fmla="*/ 1169551 h 1169551"/>
                  <a:gd name="connsiteX3" fmla="*/ 0 w 2001895"/>
                  <a:gd name="connsiteY3" fmla="*/ 1169551 h 1169551"/>
                  <a:gd name="connsiteX4" fmla="*/ 0 w 2001895"/>
                  <a:gd name="connsiteY4" fmla="*/ 0 h 1169551"/>
                  <a:gd name="connsiteX0" fmla="*/ 0 w 2001895"/>
                  <a:gd name="connsiteY0" fmla="*/ 21772 h 1191323"/>
                  <a:gd name="connsiteX1" fmla="*/ 1718866 w 2001895"/>
                  <a:gd name="connsiteY1" fmla="*/ 0 h 1191323"/>
                  <a:gd name="connsiteX2" fmla="*/ 2001895 w 2001895"/>
                  <a:gd name="connsiteY2" fmla="*/ 1191323 h 1191323"/>
                  <a:gd name="connsiteX3" fmla="*/ 0 w 2001895"/>
                  <a:gd name="connsiteY3" fmla="*/ 1191323 h 1191323"/>
                  <a:gd name="connsiteX4" fmla="*/ 0 w 2001895"/>
                  <a:gd name="connsiteY4" fmla="*/ 21772 h 1191323"/>
                  <a:gd name="connsiteX0" fmla="*/ 0 w 2241381"/>
                  <a:gd name="connsiteY0" fmla="*/ 21772 h 1321952"/>
                  <a:gd name="connsiteX1" fmla="*/ 1718866 w 2241381"/>
                  <a:gd name="connsiteY1" fmla="*/ 0 h 1321952"/>
                  <a:gd name="connsiteX2" fmla="*/ 2241381 w 2241381"/>
                  <a:gd name="connsiteY2" fmla="*/ 1321952 h 1321952"/>
                  <a:gd name="connsiteX3" fmla="*/ 0 w 2241381"/>
                  <a:gd name="connsiteY3" fmla="*/ 1191323 h 1321952"/>
                  <a:gd name="connsiteX4" fmla="*/ 0 w 2241381"/>
                  <a:gd name="connsiteY4" fmla="*/ 21772 h 1321952"/>
                  <a:gd name="connsiteX0" fmla="*/ 272143 w 2241381"/>
                  <a:gd name="connsiteY0" fmla="*/ 0 h 1354609"/>
                  <a:gd name="connsiteX1" fmla="*/ 1718866 w 2241381"/>
                  <a:gd name="connsiteY1" fmla="*/ 32657 h 1354609"/>
                  <a:gd name="connsiteX2" fmla="*/ 2241381 w 2241381"/>
                  <a:gd name="connsiteY2" fmla="*/ 1354609 h 1354609"/>
                  <a:gd name="connsiteX3" fmla="*/ 0 w 2241381"/>
                  <a:gd name="connsiteY3" fmla="*/ 1223980 h 1354609"/>
                  <a:gd name="connsiteX4" fmla="*/ 272143 w 2241381"/>
                  <a:gd name="connsiteY4" fmla="*/ 0 h 1354609"/>
                  <a:gd name="connsiteX0" fmla="*/ 544285 w 2513523"/>
                  <a:gd name="connsiteY0" fmla="*/ 0 h 1354609"/>
                  <a:gd name="connsiteX1" fmla="*/ 1991008 w 2513523"/>
                  <a:gd name="connsiteY1" fmla="*/ 32657 h 1354609"/>
                  <a:gd name="connsiteX2" fmla="*/ 2513523 w 2513523"/>
                  <a:gd name="connsiteY2" fmla="*/ 1354609 h 1354609"/>
                  <a:gd name="connsiteX3" fmla="*/ 0 w 2513523"/>
                  <a:gd name="connsiteY3" fmla="*/ 1343723 h 1354609"/>
                  <a:gd name="connsiteX4" fmla="*/ 544285 w 2513523"/>
                  <a:gd name="connsiteY4" fmla="*/ 0 h 1354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3523" h="1354609">
                    <a:moveTo>
                      <a:pt x="544285" y="0"/>
                    </a:moveTo>
                    <a:lnTo>
                      <a:pt x="1991008" y="32657"/>
                    </a:lnTo>
                    <a:lnTo>
                      <a:pt x="2513523" y="1354609"/>
                    </a:lnTo>
                    <a:lnTo>
                      <a:pt x="0" y="1343723"/>
                    </a:lnTo>
                    <a:lnTo>
                      <a:pt x="544285" y="0"/>
                    </a:lnTo>
                    <a:close/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Explore career options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Assess needs/barriers</a:t>
                </a:r>
              </a:p>
              <a:p>
                <a:pPr marL="228600" indent="-2286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Identify services</a:t>
                </a:r>
              </a:p>
            </p:txBody>
          </p:sp>
          <p:pic>
            <p:nvPicPr>
              <p:cNvPr id="21" name="Picture 9" descr="C:\Users\lhayes\AppData\Local\Microsoft\Windows\Temporary Internet Files\Content.IE5\72WSI859\MP900341422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3506" y="558755"/>
                <a:ext cx="1418514" cy="1018525"/>
              </a:xfrm>
              <a:prstGeom prst="roundRect">
                <a:avLst>
                  <a:gd name="adj" fmla="val 28413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6191148" y="1779729"/>
            <a:ext cx="2104659" cy="4048130"/>
            <a:chOff x="4423352" y="1800740"/>
            <a:chExt cx="2104659" cy="4048130"/>
          </a:xfrm>
        </p:grpSpPr>
        <p:pic>
          <p:nvPicPr>
            <p:cNvPr id="23" name="Picture 2" descr="C:\Users\lhayes\AppData\Local\Microsoft\Windows\Temporary Internet Files\Content.IE5\72WSI859\MC910217009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556" b="90000" l="1952" r="94259">
                          <a14:foregroundMark x1="1952" y1="25111" x2="1952" y2="25111"/>
                          <a14:foregroundMark x1="45465" y1="5556" x2="45465" y2="5556"/>
                          <a14:foregroundMark x1="94259" y1="22444" x2="94259" y2="22444"/>
                          <a14:backgroundMark x1="2296" y1="24667" x2="2296" y2="24667"/>
                          <a14:backgroundMark x1="94604" y1="22000" x2="94604" y2="2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352" y="2203187"/>
              <a:ext cx="1563853" cy="1615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582963" y="1800740"/>
              <a:ext cx="1757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>
                  <a:latin typeface="+mj-lt"/>
                </a:rPr>
                <a:t>Product Box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0064" y="3694434"/>
              <a:ext cx="1867947" cy="2154436"/>
            </a:xfrm>
            <a:custGeom>
              <a:avLst/>
              <a:gdLst>
                <a:gd name="connsiteX0" fmla="*/ 0 w 2001895"/>
                <a:gd name="connsiteY0" fmla="*/ 0 h 1169551"/>
                <a:gd name="connsiteX1" fmla="*/ 2001895 w 2001895"/>
                <a:gd name="connsiteY1" fmla="*/ 0 h 1169551"/>
                <a:gd name="connsiteX2" fmla="*/ 2001895 w 2001895"/>
                <a:gd name="connsiteY2" fmla="*/ 1169551 h 1169551"/>
                <a:gd name="connsiteX3" fmla="*/ 0 w 2001895"/>
                <a:gd name="connsiteY3" fmla="*/ 1169551 h 1169551"/>
                <a:gd name="connsiteX4" fmla="*/ 0 w 2001895"/>
                <a:gd name="connsiteY4" fmla="*/ 0 h 1169551"/>
                <a:gd name="connsiteX0" fmla="*/ 0 w 2001895"/>
                <a:gd name="connsiteY0" fmla="*/ 21772 h 1191323"/>
                <a:gd name="connsiteX1" fmla="*/ 1718866 w 2001895"/>
                <a:gd name="connsiteY1" fmla="*/ 0 h 1191323"/>
                <a:gd name="connsiteX2" fmla="*/ 2001895 w 2001895"/>
                <a:gd name="connsiteY2" fmla="*/ 1191323 h 1191323"/>
                <a:gd name="connsiteX3" fmla="*/ 0 w 2001895"/>
                <a:gd name="connsiteY3" fmla="*/ 1191323 h 1191323"/>
                <a:gd name="connsiteX4" fmla="*/ 0 w 2001895"/>
                <a:gd name="connsiteY4" fmla="*/ 21772 h 1191323"/>
                <a:gd name="connsiteX0" fmla="*/ 0 w 2241381"/>
                <a:gd name="connsiteY0" fmla="*/ 21772 h 1321952"/>
                <a:gd name="connsiteX1" fmla="*/ 1718866 w 2241381"/>
                <a:gd name="connsiteY1" fmla="*/ 0 h 1321952"/>
                <a:gd name="connsiteX2" fmla="*/ 2241381 w 2241381"/>
                <a:gd name="connsiteY2" fmla="*/ 1321952 h 1321952"/>
                <a:gd name="connsiteX3" fmla="*/ 0 w 2241381"/>
                <a:gd name="connsiteY3" fmla="*/ 1191323 h 1321952"/>
                <a:gd name="connsiteX4" fmla="*/ 0 w 2241381"/>
                <a:gd name="connsiteY4" fmla="*/ 21772 h 1321952"/>
                <a:gd name="connsiteX0" fmla="*/ 272143 w 2241381"/>
                <a:gd name="connsiteY0" fmla="*/ 0 h 1354609"/>
                <a:gd name="connsiteX1" fmla="*/ 1718866 w 2241381"/>
                <a:gd name="connsiteY1" fmla="*/ 32657 h 1354609"/>
                <a:gd name="connsiteX2" fmla="*/ 2241381 w 2241381"/>
                <a:gd name="connsiteY2" fmla="*/ 1354609 h 1354609"/>
                <a:gd name="connsiteX3" fmla="*/ 0 w 2241381"/>
                <a:gd name="connsiteY3" fmla="*/ 1223980 h 1354609"/>
                <a:gd name="connsiteX4" fmla="*/ 272143 w 2241381"/>
                <a:gd name="connsiteY4" fmla="*/ 0 h 1354609"/>
                <a:gd name="connsiteX0" fmla="*/ 544285 w 2513523"/>
                <a:gd name="connsiteY0" fmla="*/ 0 h 1354609"/>
                <a:gd name="connsiteX1" fmla="*/ 1991008 w 2513523"/>
                <a:gd name="connsiteY1" fmla="*/ 32657 h 1354609"/>
                <a:gd name="connsiteX2" fmla="*/ 2513523 w 2513523"/>
                <a:gd name="connsiteY2" fmla="*/ 1354609 h 1354609"/>
                <a:gd name="connsiteX3" fmla="*/ 0 w 2513523"/>
                <a:gd name="connsiteY3" fmla="*/ 1343723 h 1354609"/>
                <a:gd name="connsiteX4" fmla="*/ 544285 w 2513523"/>
                <a:gd name="connsiteY4" fmla="*/ 0 h 135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3523" h="1354609">
                  <a:moveTo>
                    <a:pt x="544285" y="0"/>
                  </a:moveTo>
                  <a:lnTo>
                    <a:pt x="1991008" y="32657"/>
                  </a:lnTo>
                  <a:lnTo>
                    <a:pt x="2513523" y="1354609"/>
                  </a:lnTo>
                  <a:lnTo>
                    <a:pt x="0" y="1343723"/>
                  </a:lnTo>
                  <a:lnTo>
                    <a:pt x="544285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Services available to help customers with training or reemployment needs</a:t>
              </a:r>
            </a:p>
            <a:p>
              <a:pPr marL="174625" indent="-174625" algn="ctr">
                <a:buFont typeface="Arial" panose="020B0604020202020204" pitchFamily="34" charset="0"/>
                <a:buChar char="•"/>
              </a:pPr>
              <a:endParaRPr lang="en-US" sz="1400" dirty="0">
                <a:latin typeface="+mj-lt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5918009" y="1426790"/>
            <a:ext cx="830669" cy="842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810601" y="3468277"/>
            <a:ext cx="1014277" cy="912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98490" y="2923484"/>
            <a:ext cx="439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latin typeface="+mj-lt"/>
              </a:rPr>
              <a:t>Employment!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-1671987" y="301082"/>
            <a:ext cx="7372351" cy="55721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Integrated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Services Delivery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9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ts3.mm.bing.net/th?id=H.4722206092035462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6" b="97436" l="48667" r="76000">
                        <a14:backgroundMark x1="55333" y1="17436" x2="55333" y2="17436"/>
                        <a14:backgroundMark x1="50000" y1="29744" x2="50000" y2="29744"/>
                        <a14:backgroundMark x1="54000" y1="45128" x2="54000" y2="45128"/>
                        <a14:backgroundMark x1="55667" y1="66667" x2="55667" y2="66667"/>
                        <a14:backgroundMark x1="54333" y1="91282" x2="54333" y2="91282"/>
                        <a14:backgroundMark x1="62333" y1="60000" x2="62333" y2="60000"/>
                        <a14:backgroundMark x1="68667" y1="64615" x2="68667" y2="64615"/>
                        <a14:backgroundMark x1="71333" y1="44103" x2="71333" y2="44103"/>
                        <a14:backgroundMark x1="70333" y1="19487" x2="70333" y2="1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8" r="21282"/>
          <a:stretch/>
        </p:blipFill>
        <p:spPr bwMode="auto">
          <a:xfrm>
            <a:off x="7924800" y="1524002"/>
            <a:ext cx="1905000" cy="354723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4540830"/>
              </p:ext>
            </p:extLst>
          </p:nvPr>
        </p:nvGraphicFramePr>
        <p:xfrm>
          <a:off x="2819401" y="1338188"/>
          <a:ext cx="6477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669" y="209231"/>
            <a:ext cx="10934190" cy="55721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The Benefits of Integrated Services Delivery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27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>
          <a:xfrm>
            <a:off x="0" y="1574800"/>
            <a:ext cx="12192000" cy="3827463"/>
          </a:xfrm>
        </p:spPr>
      </p:pic>
      <p:sp>
        <p:nvSpPr>
          <p:cNvPr id="5" name="Subtitle 7"/>
          <p:cNvSpPr txBox="1">
            <a:spLocks/>
          </p:cNvSpPr>
          <p:nvPr/>
        </p:nvSpPr>
        <p:spPr>
          <a:xfrm>
            <a:off x="577403" y="2696817"/>
            <a:ext cx="5301129" cy="1961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77859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1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</TotalTime>
  <Words>762</Words>
  <Application>Microsoft Office PowerPoint</Application>
  <PresentationFormat>Widescreen</PresentationFormat>
  <Paragraphs>158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2_Office Theme</vt:lpstr>
      <vt:lpstr>3_Office Theme</vt:lpstr>
      <vt:lpstr>PowerPoint Presentation</vt:lpstr>
      <vt:lpstr>NCWorks Career Centers</vt:lpstr>
      <vt:lpstr>PowerPoint Presentation</vt:lpstr>
      <vt:lpstr>Local Workforce Development Boards</vt:lpstr>
      <vt:lpstr>NCWorks Career Center Locations</vt:lpstr>
      <vt:lpstr>NCWorks Career Centers</vt:lpstr>
      <vt:lpstr>Integrated  Services Delivery</vt:lpstr>
      <vt:lpstr>The Benefits of Integrated Services Delivery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Dana Martinez</cp:lastModifiedBy>
  <cp:revision>424</cp:revision>
  <cp:lastPrinted>2016-05-03T16:37:12Z</cp:lastPrinted>
  <dcterms:created xsi:type="dcterms:W3CDTF">2015-06-24T15:01:50Z</dcterms:created>
  <dcterms:modified xsi:type="dcterms:W3CDTF">2016-05-10T19:52:18Z</dcterms:modified>
</cp:coreProperties>
</file>